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7" r:id="rId5"/>
    <p:sldId id="262" r:id="rId6"/>
    <p:sldId id="263" r:id="rId7"/>
    <p:sldId id="260" r:id="rId8"/>
    <p:sldId id="261" r:id="rId9"/>
    <p:sldId id="265" r:id="rId10"/>
    <p:sldId id="264" r:id="rId11"/>
    <p:sldId id="266" r:id="rId12"/>
    <p:sldId id="269" r:id="rId13"/>
    <p:sldId id="270" r:id="rId14"/>
    <p:sldId id="271" r:id="rId15"/>
    <p:sldId id="272" r:id="rId16"/>
    <p:sldId id="273" r:id="rId17"/>
    <p:sldId id="268" r:id="rId18"/>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786" y="53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2B2A912E-483B-4EE9-9741-F07F46AF6411}" type="datetimeFigureOut">
              <a:rPr lang="es-CO" smtClean="0"/>
              <a:t>12/08/2013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09ADB1F-A6DD-4050-8C5B-D7509315E243}" type="slidenum">
              <a:rPr lang="es-CO" smtClean="0"/>
              <a:t>‹Nº›</a:t>
            </a:fld>
            <a:endParaRPr lang="es-CO"/>
          </a:p>
        </p:txBody>
      </p:sp>
    </p:spTree>
    <p:extLst>
      <p:ext uri="{BB962C8B-B14F-4D97-AF65-F5344CB8AC3E}">
        <p14:creationId xmlns:p14="http://schemas.microsoft.com/office/powerpoint/2010/main" val="1629531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2B2A912E-483B-4EE9-9741-F07F46AF6411}" type="datetimeFigureOut">
              <a:rPr lang="es-CO" smtClean="0"/>
              <a:t>12/08/2013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09ADB1F-A6DD-4050-8C5B-D7509315E243}" type="slidenum">
              <a:rPr lang="es-CO" smtClean="0"/>
              <a:t>‹Nº›</a:t>
            </a:fld>
            <a:endParaRPr lang="es-CO"/>
          </a:p>
        </p:txBody>
      </p:sp>
    </p:spTree>
    <p:extLst>
      <p:ext uri="{BB962C8B-B14F-4D97-AF65-F5344CB8AC3E}">
        <p14:creationId xmlns:p14="http://schemas.microsoft.com/office/powerpoint/2010/main" val="4249207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2B2A912E-483B-4EE9-9741-F07F46AF6411}" type="datetimeFigureOut">
              <a:rPr lang="es-CO" smtClean="0"/>
              <a:t>12/08/2013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09ADB1F-A6DD-4050-8C5B-D7509315E243}" type="slidenum">
              <a:rPr lang="es-CO" smtClean="0"/>
              <a:t>‹Nº›</a:t>
            </a:fld>
            <a:endParaRPr lang="es-CO"/>
          </a:p>
        </p:txBody>
      </p:sp>
    </p:spTree>
    <p:extLst>
      <p:ext uri="{BB962C8B-B14F-4D97-AF65-F5344CB8AC3E}">
        <p14:creationId xmlns:p14="http://schemas.microsoft.com/office/powerpoint/2010/main" val="3810150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2B2A912E-483B-4EE9-9741-F07F46AF6411}" type="datetimeFigureOut">
              <a:rPr lang="es-CO" smtClean="0"/>
              <a:t>12/08/2013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09ADB1F-A6DD-4050-8C5B-D7509315E243}" type="slidenum">
              <a:rPr lang="es-CO" smtClean="0"/>
              <a:t>‹Nº›</a:t>
            </a:fld>
            <a:endParaRPr lang="es-CO"/>
          </a:p>
        </p:txBody>
      </p:sp>
    </p:spTree>
    <p:extLst>
      <p:ext uri="{BB962C8B-B14F-4D97-AF65-F5344CB8AC3E}">
        <p14:creationId xmlns:p14="http://schemas.microsoft.com/office/powerpoint/2010/main" val="3606696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B2A912E-483B-4EE9-9741-F07F46AF6411}" type="datetimeFigureOut">
              <a:rPr lang="es-CO" smtClean="0"/>
              <a:t>12/08/2013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09ADB1F-A6DD-4050-8C5B-D7509315E243}" type="slidenum">
              <a:rPr lang="es-CO" smtClean="0"/>
              <a:t>‹Nº›</a:t>
            </a:fld>
            <a:endParaRPr lang="es-CO"/>
          </a:p>
        </p:txBody>
      </p:sp>
    </p:spTree>
    <p:extLst>
      <p:ext uri="{BB962C8B-B14F-4D97-AF65-F5344CB8AC3E}">
        <p14:creationId xmlns:p14="http://schemas.microsoft.com/office/powerpoint/2010/main" val="3370075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2B2A912E-483B-4EE9-9741-F07F46AF6411}" type="datetimeFigureOut">
              <a:rPr lang="es-CO" smtClean="0"/>
              <a:t>12/08/2013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909ADB1F-A6DD-4050-8C5B-D7509315E243}" type="slidenum">
              <a:rPr lang="es-CO" smtClean="0"/>
              <a:t>‹Nº›</a:t>
            </a:fld>
            <a:endParaRPr lang="es-CO"/>
          </a:p>
        </p:txBody>
      </p:sp>
    </p:spTree>
    <p:extLst>
      <p:ext uri="{BB962C8B-B14F-4D97-AF65-F5344CB8AC3E}">
        <p14:creationId xmlns:p14="http://schemas.microsoft.com/office/powerpoint/2010/main" val="1864704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2B2A912E-483B-4EE9-9741-F07F46AF6411}" type="datetimeFigureOut">
              <a:rPr lang="es-CO" smtClean="0"/>
              <a:t>12/08/2013</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909ADB1F-A6DD-4050-8C5B-D7509315E243}" type="slidenum">
              <a:rPr lang="es-CO" smtClean="0"/>
              <a:t>‹Nº›</a:t>
            </a:fld>
            <a:endParaRPr lang="es-CO"/>
          </a:p>
        </p:txBody>
      </p:sp>
    </p:spTree>
    <p:extLst>
      <p:ext uri="{BB962C8B-B14F-4D97-AF65-F5344CB8AC3E}">
        <p14:creationId xmlns:p14="http://schemas.microsoft.com/office/powerpoint/2010/main" val="266155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2B2A912E-483B-4EE9-9741-F07F46AF6411}" type="datetimeFigureOut">
              <a:rPr lang="es-CO" smtClean="0"/>
              <a:t>12/08/2013</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909ADB1F-A6DD-4050-8C5B-D7509315E243}" type="slidenum">
              <a:rPr lang="es-CO" smtClean="0"/>
              <a:t>‹Nº›</a:t>
            </a:fld>
            <a:endParaRPr lang="es-CO"/>
          </a:p>
        </p:txBody>
      </p:sp>
    </p:spTree>
    <p:extLst>
      <p:ext uri="{BB962C8B-B14F-4D97-AF65-F5344CB8AC3E}">
        <p14:creationId xmlns:p14="http://schemas.microsoft.com/office/powerpoint/2010/main" val="4101587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B2A912E-483B-4EE9-9741-F07F46AF6411}" type="datetimeFigureOut">
              <a:rPr lang="es-CO" smtClean="0"/>
              <a:t>12/08/2013</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909ADB1F-A6DD-4050-8C5B-D7509315E243}" type="slidenum">
              <a:rPr lang="es-CO" smtClean="0"/>
              <a:t>‹Nº›</a:t>
            </a:fld>
            <a:endParaRPr lang="es-CO"/>
          </a:p>
        </p:txBody>
      </p:sp>
    </p:spTree>
    <p:extLst>
      <p:ext uri="{BB962C8B-B14F-4D97-AF65-F5344CB8AC3E}">
        <p14:creationId xmlns:p14="http://schemas.microsoft.com/office/powerpoint/2010/main" val="1015597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B2A912E-483B-4EE9-9741-F07F46AF6411}" type="datetimeFigureOut">
              <a:rPr lang="es-CO" smtClean="0"/>
              <a:t>12/08/2013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909ADB1F-A6DD-4050-8C5B-D7509315E243}" type="slidenum">
              <a:rPr lang="es-CO" smtClean="0"/>
              <a:t>‹Nº›</a:t>
            </a:fld>
            <a:endParaRPr lang="es-CO"/>
          </a:p>
        </p:txBody>
      </p:sp>
    </p:spTree>
    <p:extLst>
      <p:ext uri="{BB962C8B-B14F-4D97-AF65-F5344CB8AC3E}">
        <p14:creationId xmlns:p14="http://schemas.microsoft.com/office/powerpoint/2010/main" val="2007074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B2A912E-483B-4EE9-9741-F07F46AF6411}" type="datetimeFigureOut">
              <a:rPr lang="es-CO" smtClean="0"/>
              <a:t>12/08/2013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909ADB1F-A6DD-4050-8C5B-D7509315E243}" type="slidenum">
              <a:rPr lang="es-CO" smtClean="0"/>
              <a:t>‹Nº›</a:t>
            </a:fld>
            <a:endParaRPr lang="es-CO"/>
          </a:p>
        </p:txBody>
      </p:sp>
    </p:spTree>
    <p:extLst>
      <p:ext uri="{BB962C8B-B14F-4D97-AF65-F5344CB8AC3E}">
        <p14:creationId xmlns:p14="http://schemas.microsoft.com/office/powerpoint/2010/main" val="3595522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2A912E-483B-4EE9-9741-F07F46AF6411}" type="datetimeFigureOut">
              <a:rPr lang="es-CO" smtClean="0"/>
              <a:t>12/08/2013</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9ADB1F-A6DD-4050-8C5B-D7509315E243}" type="slidenum">
              <a:rPr lang="es-CO" smtClean="0"/>
              <a:t>‹Nº›</a:t>
            </a:fld>
            <a:endParaRPr lang="es-CO"/>
          </a:p>
        </p:txBody>
      </p:sp>
    </p:spTree>
    <p:extLst>
      <p:ext uri="{BB962C8B-B14F-4D97-AF65-F5344CB8AC3E}">
        <p14:creationId xmlns:p14="http://schemas.microsoft.com/office/powerpoint/2010/main" val="1137380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pablin.com.ar/electron/cursos/introao1/hibrido.html" TargetMode="External"/><Relationship Id="rId2" Type="http://schemas.openxmlformats.org/officeDocument/2006/relationships/hyperlink" Target="http://www.virtual.unal.edu.co/cursos/sedes/manizales/4040003/lecciones/cap4lecc5-3.htm" TargetMode="External"/><Relationship Id="rId1" Type="http://schemas.openxmlformats.org/officeDocument/2006/relationships/slideLayout" Target="../slideLayouts/slideLayout2.xml"/><Relationship Id="rId6" Type="http://schemas.openxmlformats.org/officeDocument/2006/relationships/hyperlink" Target="http://www.hispavila.com/3ds/tutores/opam.html" TargetMode="External"/><Relationship Id="rId5" Type="http://schemas.openxmlformats.org/officeDocument/2006/relationships/hyperlink" Target="http://www.profesormolina.com.ar/tutoriales/ampli_oper.htm" TargetMode="External"/><Relationship Id="rId4" Type="http://schemas.openxmlformats.org/officeDocument/2006/relationships/hyperlink" Target="http://wwwprof.uniandes.edu.co/~ant-sala/cursos/FDC/Contenidos/05_Amplificador_Operacional.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O" dirty="0" smtClean="0"/>
              <a:t>EL AMPLIFICADOR OPERACIONAL</a:t>
            </a:r>
            <a:endParaRPr lang="es-CO" dirty="0"/>
          </a:p>
        </p:txBody>
      </p:sp>
      <p:sp>
        <p:nvSpPr>
          <p:cNvPr id="3" name="2 Subtítulo"/>
          <p:cNvSpPr>
            <a:spLocks noGrp="1"/>
          </p:cNvSpPr>
          <p:nvPr>
            <p:ph type="subTitle" idx="1"/>
          </p:nvPr>
        </p:nvSpPr>
        <p:spPr/>
        <p:txBody>
          <a:bodyPr/>
          <a:lstStyle/>
          <a:p>
            <a:endParaRPr lang="es-CO"/>
          </a:p>
        </p:txBody>
      </p:sp>
    </p:spTree>
    <p:extLst>
      <p:ext uri="{BB962C8B-B14F-4D97-AF65-F5344CB8AC3E}">
        <p14:creationId xmlns:p14="http://schemas.microsoft.com/office/powerpoint/2010/main" val="2876136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251520" y="404664"/>
            <a:ext cx="4618856" cy="922114"/>
          </a:xfrm>
        </p:spPr>
        <p:txBody>
          <a:bodyPr>
            <a:normAutofit fontScale="90000"/>
          </a:bodyPr>
          <a:lstStyle/>
          <a:p>
            <a:r>
              <a:rPr lang="es-CO" b="1" dirty="0"/>
              <a:t>Impedancia de </a:t>
            </a:r>
            <a:r>
              <a:rPr lang="es-CO" b="1" dirty="0" smtClean="0"/>
              <a:t>salida</a:t>
            </a:r>
            <a:endParaRPr lang="es-CO" dirty="0"/>
          </a:p>
        </p:txBody>
      </p:sp>
      <p:sp>
        <p:nvSpPr>
          <p:cNvPr id="6" name="5 Marcador de contenido"/>
          <p:cNvSpPr>
            <a:spLocks noGrp="1"/>
          </p:cNvSpPr>
          <p:nvPr>
            <p:ph idx="1"/>
          </p:nvPr>
        </p:nvSpPr>
        <p:spPr>
          <a:xfrm>
            <a:off x="457200" y="1934240"/>
            <a:ext cx="8229600" cy="4191923"/>
          </a:xfrm>
        </p:spPr>
        <p:txBody>
          <a:bodyPr>
            <a:normAutofit fontScale="77500" lnSpcReduction="20000"/>
          </a:bodyPr>
          <a:lstStyle/>
          <a:p>
            <a:r>
              <a:rPr lang="es-CO" dirty="0"/>
              <a:t>La impedancia de salida se puede obtener (como la impedancia de entrada) experimentalmente.</a:t>
            </a:r>
          </a:p>
          <a:p>
            <a:r>
              <a:rPr lang="es-CO" dirty="0"/>
              <a:t>1 - Se mide la tensión en la salida del </a:t>
            </a:r>
            <a:r>
              <a:rPr lang="es-CO" b="1" dirty="0"/>
              <a:t>amplificador operacional</a:t>
            </a:r>
            <a:r>
              <a:rPr lang="es-CO" dirty="0"/>
              <a:t> sin carga </a:t>
            </a:r>
            <a:r>
              <a:rPr lang="es-CO" dirty="0" err="1"/>
              <a:t>Vca</a:t>
            </a:r>
            <a:r>
              <a:rPr lang="es-CO" dirty="0"/>
              <a:t>. (Al no haber carga, no hay corriente y por lo tanto, no hay caída de tensión en </a:t>
            </a:r>
            <a:r>
              <a:rPr lang="es-CO" dirty="0" err="1"/>
              <a:t>Zo</a:t>
            </a:r>
            <a:r>
              <a:rPr lang="es-CO" dirty="0"/>
              <a:t>.)</a:t>
            </a:r>
            <a:br>
              <a:rPr lang="es-CO" dirty="0"/>
            </a:br>
            <a:r>
              <a:rPr lang="es-CO" dirty="0"/>
              <a:t>2 - Se coloca después en la salida un resistor de valor conocido RL.</a:t>
            </a:r>
            <a:br>
              <a:rPr lang="es-CO" dirty="0"/>
            </a:br>
            <a:r>
              <a:rPr lang="es-CO" dirty="0"/>
              <a:t>3 - Se mide la tensión en la carga (tensión nominal) = VRL</a:t>
            </a:r>
            <a:br>
              <a:rPr lang="es-CO" dirty="0"/>
            </a:br>
            <a:r>
              <a:rPr lang="es-CO" dirty="0"/>
              <a:t>4 - Se obtiene la corriente por la carga con al ayuda de la ley de ohm: I = VRL / RL</a:t>
            </a:r>
            <a:br>
              <a:rPr lang="es-CO" dirty="0"/>
            </a:br>
            <a:r>
              <a:rPr lang="es-CO" dirty="0"/>
              <a:t>5 - Se obtiene la impedancia de salida </a:t>
            </a:r>
            <a:r>
              <a:rPr lang="es-CO" dirty="0" err="1"/>
              <a:t>Zo</a:t>
            </a:r>
            <a:r>
              <a:rPr lang="es-CO" dirty="0"/>
              <a:t> con la siguiente formula: </a:t>
            </a:r>
            <a:r>
              <a:rPr lang="es-CO" dirty="0" err="1"/>
              <a:t>Zo</a:t>
            </a:r>
            <a:r>
              <a:rPr lang="es-CO" dirty="0"/>
              <a:t> = [VCA - VRL] / I</a:t>
            </a:r>
          </a:p>
          <a:p>
            <a:endParaRPr lang="es-CO"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404664"/>
            <a:ext cx="2390775" cy="1552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73049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p:txBody>
          <a:bodyPr/>
          <a:lstStyle/>
          <a:p>
            <a:r>
              <a:rPr lang="es-CO" dirty="0"/>
              <a:t>- </a:t>
            </a:r>
            <a:r>
              <a:rPr lang="es-CO" dirty="0" err="1"/>
              <a:t>Zo</a:t>
            </a:r>
            <a:r>
              <a:rPr lang="es-CO" dirty="0"/>
              <a:t> = impedancia de salida</a:t>
            </a:r>
            <a:br>
              <a:rPr lang="es-CO" dirty="0"/>
            </a:br>
            <a:r>
              <a:rPr lang="es-CO" dirty="0"/>
              <a:t>- VCA = tensión de salida del operacional sin carga</a:t>
            </a:r>
            <a:br>
              <a:rPr lang="es-CO" dirty="0"/>
            </a:br>
            <a:r>
              <a:rPr lang="es-CO" dirty="0"/>
              <a:t>- RL = resistencia de carga</a:t>
            </a:r>
            <a:br>
              <a:rPr lang="es-CO" dirty="0"/>
            </a:br>
            <a:r>
              <a:rPr lang="es-CO" dirty="0"/>
              <a:t>- VRL = tensión de salida del amplificador operacional con carga</a:t>
            </a:r>
            <a:br>
              <a:rPr lang="es-CO" dirty="0"/>
            </a:br>
            <a:r>
              <a:rPr lang="es-CO" dirty="0"/>
              <a:t>- I = corriente en la carga</a:t>
            </a:r>
          </a:p>
          <a:p>
            <a:endParaRPr lang="es-CO" dirty="0"/>
          </a:p>
        </p:txBody>
      </p:sp>
    </p:spTree>
    <p:extLst>
      <p:ext uri="{BB962C8B-B14F-4D97-AF65-F5344CB8AC3E}">
        <p14:creationId xmlns:p14="http://schemas.microsoft.com/office/powerpoint/2010/main" val="4010836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EJEMPLO AMPLIFICADOR</a:t>
            </a:r>
            <a:endParaRPr lang="es-CO" dirty="0"/>
          </a:p>
        </p:txBody>
      </p:sp>
      <p:sp>
        <p:nvSpPr>
          <p:cNvPr id="3" name="2 Marcador de contenido"/>
          <p:cNvSpPr>
            <a:spLocks noGrp="1"/>
          </p:cNvSpPr>
          <p:nvPr>
            <p:ph idx="1"/>
          </p:nvPr>
        </p:nvSpPr>
        <p:spPr/>
        <p:txBody>
          <a:bodyPr>
            <a:normAutofit fontScale="92500" lnSpcReduction="10000"/>
          </a:bodyPr>
          <a:lstStyle/>
          <a:p>
            <a:r>
              <a:rPr lang="es-CO" dirty="0" smtClean="0">
                <a:effectLst/>
              </a:rPr>
              <a:t>Un amplificador operacional diferencial de tensión (A.O. también </a:t>
            </a:r>
            <a:r>
              <a:rPr lang="es-CO" dirty="0" err="1" smtClean="0">
                <a:effectLst/>
              </a:rPr>
              <a:t>op-amp</a:t>
            </a:r>
            <a:r>
              <a:rPr lang="es-CO" dirty="0" smtClean="0">
                <a:effectLst/>
              </a:rPr>
              <a:t>), está compuesto por un circuito con dos transistores T1 y T2 gemelos (están apareados mediante técnicas de integración) y una fuente de corriente constante en el emisor común. Se supone que aplicando en ambas bases una tensión idéntica Vs, en modo común, las corrientes en las bases serán idénticas, </a:t>
            </a:r>
            <a:r>
              <a:rPr lang="es-CO" dirty="0"/>
              <a:t>Ib1</a:t>
            </a:r>
            <a:r>
              <a:rPr lang="es-CO" dirty="0" smtClean="0">
                <a:effectLst/>
              </a:rPr>
              <a:t> </a:t>
            </a:r>
            <a:r>
              <a:rPr lang="es-CO" dirty="0"/>
              <a:t>= Ib2</a:t>
            </a:r>
            <a:r>
              <a:rPr lang="es-CO" dirty="0" smtClean="0">
                <a:effectLst/>
              </a:rPr>
              <a:t> por lo tanto la corriente en los emisores es idéntica. Así, </a:t>
            </a:r>
            <a:r>
              <a:rPr lang="es-CO" dirty="0" err="1"/>
              <a:t>Ie</a:t>
            </a:r>
            <a:r>
              <a:rPr lang="es-CO" dirty="0"/>
              <a:t> = I1 +I2.</a:t>
            </a:r>
          </a:p>
        </p:txBody>
      </p:sp>
    </p:spTree>
    <p:extLst>
      <p:ext uri="{BB962C8B-B14F-4D97-AF65-F5344CB8AC3E}">
        <p14:creationId xmlns:p14="http://schemas.microsoft.com/office/powerpoint/2010/main" val="4122590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429000"/>
            <a:ext cx="8229600" cy="2697163"/>
          </a:xfrm>
        </p:spPr>
        <p:txBody>
          <a:bodyPr>
            <a:normAutofit fontScale="92500"/>
          </a:bodyPr>
          <a:lstStyle/>
          <a:p>
            <a:r>
              <a:rPr lang="es-CO" dirty="0" smtClean="0">
                <a:effectLst/>
              </a:rPr>
              <a:t>Si  se incrementa en la misma cantidad la tensión de entrada, el sistema permanecerá en equilibrio ya que la corriente </a:t>
            </a:r>
            <a:r>
              <a:rPr lang="es-CO" dirty="0" err="1" smtClean="0">
                <a:effectLst/>
              </a:rPr>
              <a:t>Ie</a:t>
            </a:r>
            <a:r>
              <a:rPr lang="es-CO" dirty="0" smtClean="0">
                <a:effectLst/>
              </a:rPr>
              <a:t> permanece inalterable por la fuente de corriente constante. En otras palabras, en modo común la ganancias es nula.</a:t>
            </a:r>
            <a:endParaRPr lang="es-CO" dirty="0"/>
          </a:p>
        </p:txBody>
      </p:sp>
      <p:pic>
        <p:nvPicPr>
          <p:cNvPr id="8194" name="Picture 2" descr="http://www.hispavila.com/3ds/tutores/opam_files/diferencial.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247661"/>
            <a:ext cx="3816424" cy="28933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713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836712"/>
            <a:ext cx="4248472" cy="1143000"/>
          </a:xfrm>
        </p:spPr>
        <p:txBody>
          <a:bodyPr/>
          <a:lstStyle/>
          <a:p>
            <a:r>
              <a:rPr lang="es-CO" b="1" dirty="0" smtClean="0">
                <a:effectLst/>
              </a:rPr>
              <a:t>EL LM386</a:t>
            </a:r>
            <a:endParaRPr lang="es-CO" dirty="0"/>
          </a:p>
        </p:txBody>
      </p:sp>
      <p:sp>
        <p:nvSpPr>
          <p:cNvPr id="3" name="2 Marcador de contenido"/>
          <p:cNvSpPr>
            <a:spLocks noGrp="1"/>
          </p:cNvSpPr>
          <p:nvPr>
            <p:ph idx="1"/>
          </p:nvPr>
        </p:nvSpPr>
        <p:spPr>
          <a:xfrm>
            <a:off x="457200" y="2904964"/>
            <a:ext cx="8229600" cy="3221199"/>
          </a:xfrm>
        </p:spPr>
        <p:txBody>
          <a:bodyPr>
            <a:normAutofit fontScale="70000" lnSpcReduction="20000"/>
          </a:bodyPr>
          <a:lstStyle/>
          <a:p>
            <a:r>
              <a:rPr lang="es-CO" dirty="0" smtClean="0">
                <a:effectLst/>
              </a:rPr>
              <a:t>El LM386 es un amplificador de potencia, diseñado para el empleo en usos de consumo de voltaje bajos. La ganancia interna es puesta a 20 para mantener la parte externa en cuenta baja, pero la adición de una resistencia externa y un condensador entre los pines 1 y 8 aumentarán la ganancia a cualquier valor entre 20 y 200.</a:t>
            </a:r>
          </a:p>
          <a:p>
            <a:r>
              <a:rPr lang="es-CO" dirty="0" smtClean="0">
                <a:effectLst/>
              </a:rPr>
              <a:t>Las entradas son referidas a tierra, mientras la salida influye automáticamente a la mitad de tensión del suministro. El </a:t>
            </a:r>
            <a:r>
              <a:rPr lang="es-CO" dirty="0" err="1" smtClean="0">
                <a:effectLst/>
              </a:rPr>
              <a:t>drenador</a:t>
            </a:r>
            <a:r>
              <a:rPr lang="es-CO" dirty="0" smtClean="0">
                <a:effectLst/>
              </a:rPr>
              <a:t> de potencia es de sólo 24 </a:t>
            </a:r>
            <a:r>
              <a:rPr lang="es-CO" dirty="0" err="1" smtClean="0">
                <a:effectLst/>
              </a:rPr>
              <a:t>miliwatios</a:t>
            </a:r>
            <a:r>
              <a:rPr lang="es-CO" dirty="0" smtClean="0">
                <a:effectLst/>
              </a:rPr>
              <a:t> aplicando un suministro de 6 voltios, esto hace ideal el LM386 para la operación en baterías.</a:t>
            </a:r>
          </a:p>
          <a:p>
            <a:endParaRPr lang="es-CO" dirty="0"/>
          </a:p>
        </p:txBody>
      </p:sp>
      <p:pic>
        <p:nvPicPr>
          <p:cNvPr id="11266" name="Picture 2" descr="Encapsulado DI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37833" y="384684"/>
            <a:ext cx="2478794" cy="2520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17272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149080"/>
            <a:ext cx="8229600" cy="1977083"/>
          </a:xfrm>
        </p:spPr>
        <p:txBody>
          <a:bodyPr/>
          <a:lstStyle/>
          <a:p>
            <a:endParaRPr lang="es-CO" dirty="0"/>
          </a:p>
        </p:txBody>
      </p:sp>
      <p:pic>
        <p:nvPicPr>
          <p:cNvPr id="9218" name="Picture 2" descr="Diagrama LM38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88640"/>
            <a:ext cx="6117766" cy="4320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8785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764704"/>
            <a:ext cx="6275040" cy="5832648"/>
          </a:xfrm>
        </p:spPr>
        <p:txBody>
          <a:bodyPr>
            <a:normAutofit fontScale="62500" lnSpcReduction="20000"/>
          </a:bodyPr>
          <a:lstStyle/>
          <a:p>
            <a:r>
              <a:rPr lang="es-CO" dirty="0" smtClean="0">
                <a:effectLst/>
              </a:rPr>
              <a:t>El encapsulado DIL es de 8 pines y se muestra en la figura. </a:t>
            </a:r>
          </a:p>
          <a:p>
            <a:r>
              <a:rPr lang="es-CO" dirty="0" smtClean="0">
                <a:effectLst/>
              </a:rPr>
              <a:t>Para hacer al LM386 que proporcione un amplificador más versátil, dispone de dos pines (1 y 8) para el control de ganancia. Con los pines 1 y 8 abiertos, una resistencia de 1.35 k</a:t>
            </a:r>
            <a:r>
              <a:rPr lang="es-CO" dirty="0"/>
              <a:t>W</a:t>
            </a:r>
            <a:r>
              <a:rPr lang="es-CO" dirty="0" smtClean="0">
                <a:effectLst/>
              </a:rPr>
              <a:t> pone la ganancia en 20 (26 dB). Si se pone un condensador del pin 1 al 8, como </a:t>
            </a:r>
            <a:r>
              <a:rPr lang="es-CO" dirty="0" err="1" smtClean="0">
                <a:effectLst/>
              </a:rPr>
              <a:t>bypas</a:t>
            </a:r>
            <a:r>
              <a:rPr lang="es-CO" dirty="0" smtClean="0">
                <a:effectLst/>
              </a:rPr>
              <a:t> de la resistencia interna de 1.35 k </a:t>
            </a:r>
            <a:r>
              <a:rPr lang="es-CO" dirty="0"/>
              <a:t>W</a:t>
            </a:r>
            <a:r>
              <a:rPr lang="es-CO" dirty="0" smtClean="0">
                <a:effectLst/>
              </a:rPr>
              <a:t>, la ganancia se acercará a 200 (46 dB). Si colocamos una resistencia en serie con el condensador, la ganancia puede ser puesta a cualquier valor entre 20 y 200. El control de ganancia también se puede hacer capacitivamente acoplando una resistencia (o FET) del pin 1 a masa. </a:t>
            </a:r>
          </a:p>
          <a:p>
            <a:r>
              <a:rPr lang="es-CO" dirty="0" smtClean="0">
                <a:effectLst/>
              </a:rPr>
              <a:t>Con componentes adicionales externos, colocados en paralelo con las resistencias de regeneración internas, se puede adaptar la ganancia y la respuesta en frecuencia para usos concretos. Por ejemplo, podemos compensar la pobre respuesta de bajos del altavoz por frecuencia, mediante la realimentación. Esto se hace con una serie RC del pin 1 a 5 (resistencia en paralelo a la interna de 15 k). </a:t>
            </a:r>
          </a:p>
          <a:p>
            <a:endParaRPr lang="es-CO" dirty="0"/>
          </a:p>
        </p:txBody>
      </p:sp>
      <p:pic>
        <p:nvPicPr>
          <p:cNvPr id="10244" name="Picture 4" descr="Encapsulado DI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8224" y="1556792"/>
            <a:ext cx="2276475" cy="36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53350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p:txBody>
          <a:bodyPr>
            <a:normAutofit fontScale="85000" lnSpcReduction="20000"/>
          </a:bodyPr>
          <a:lstStyle/>
          <a:p>
            <a:r>
              <a:rPr lang="es-CO" dirty="0" smtClean="0">
                <a:hlinkClick r:id="rId2"/>
              </a:rPr>
              <a:t>http://www.virtual.unal.edu.co/cursos/sedes/manizales/4040003/lecciones/cap4lecc5-3.htm</a:t>
            </a:r>
            <a:endParaRPr lang="es-CO" dirty="0" smtClean="0"/>
          </a:p>
          <a:p>
            <a:r>
              <a:rPr lang="es-CO" dirty="0" smtClean="0">
                <a:hlinkClick r:id="rId3"/>
              </a:rPr>
              <a:t>http://www.pablin.com.ar/electron/cursos/introao1/hibrido.html</a:t>
            </a:r>
            <a:endParaRPr lang="es-CO" dirty="0" smtClean="0"/>
          </a:p>
          <a:p>
            <a:r>
              <a:rPr lang="es-CO" dirty="0" smtClean="0">
                <a:hlinkClick r:id="rId4"/>
              </a:rPr>
              <a:t>http://wwwprof.uniandes.edu.co/~ant-sala/cursos/FDC/Contenidos/05_Amplificador_Operacional.pdf</a:t>
            </a:r>
            <a:endParaRPr lang="es-CO" dirty="0" smtClean="0"/>
          </a:p>
          <a:p>
            <a:r>
              <a:rPr lang="es-CO" dirty="0" smtClean="0">
                <a:hlinkClick r:id="rId5"/>
              </a:rPr>
              <a:t>http://www.profesormolina.com.ar/tutoriales/ampli_oper.htm</a:t>
            </a:r>
            <a:endParaRPr lang="es-CO" dirty="0" smtClean="0"/>
          </a:p>
          <a:p>
            <a:r>
              <a:rPr lang="es-CO" dirty="0" smtClean="0">
                <a:hlinkClick r:id="rId6"/>
              </a:rPr>
              <a:t>http://www.hispavila.com/3ds/tutores/opam.html</a:t>
            </a:r>
            <a:endParaRPr lang="es-CO" dirty="0" smtClean="0"/>
          </a:p>
          <a:p>
            <a:r>
              <a:rPr lang="es-CO" smtClean="0">
                <a:hlinkClick r:id="rId6"/>
              </a:rPr>
              <a:t>http://www.hispavila.com/3ds/tutores/opam.html</a:t>
            </a:r>
            <a:endParaRPr lang="es-CO" smtClean="0"/>
          </a:p>
          <a:p>
            <a:endParaRPr lang="es-CO" dirty="0"/>
          </a:p>
        </p:txBody>
      </p:sp>
    </p:spTree>
    <p:extLst>
      <p:ext uri="{BB962C8B-B14F-4D97-AF65-F5344CB8AC3E}">
        <p14:creationId xmlns:p14="http://schemas.microsoft.com/office/powerpoint/2010/main" val="3382893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77072"/>
            <a:ext cx="8229600" cy="2049091"/>
          </a:xfrm>
        </p:spPr>
        <p:txBody>
          <a:bodyPr>
            <a:normAutofit fontScale="77500" lnSpcReduction="20000"/>
          </a:bodyPr>
          <a:lstStyle/>
          <a:p>
            <a:r>
              <a:rPr lang="es-CO" dirty="0" smtClean="0"/>
              <a:t>Se llama así por que fue diseñado inicialmente para llevar a cabo operaciones matemáticas de suma e integración en computadores analógicos. los </a:t>
            </a:r>
            <a:r>
              <a:rPr lang="es-CO" dirty="0" err="1" smtClean="0"/>
              <a:t>amplifícadores</a:t>
            </a:r>
            <a:r>
              <a:rPr lang="es-CO" dirty="0" smtClean="0"/>
              <a:t> operacionales son circuitos integrados de gran aceptación por su diversidad, alto rendimiento y buen nivel de desempeño. la figura  muestra su </a:t>
            </a:r>
            <a:r>
              <a:rPr lang="es-CO" dirty="0" err="1" smtClean="0"/>
              <a:t>representacion</a:t>
            </a:r>
            <a:r>
              <a:rPr lang="es-CO" dirty="0" smtClean="0"/>
              <a:t> simbólica.</a:t>
            </a:r>
          </a:p>
          <a:p>
            <a:endParaRPr lang="es-CO"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823697"/>
            <a:ext cx="3343275" cy="2905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3968" y="823697"/>
            <a:ext cx="4305300" cy="3276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24190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8229600" cy="6336704"/>
          </a:xfrm>
        </p:spPr>
        <p:txBody>
          <a:bodyPr>
            <a:normAutofit fontScale="77500" lnSpcReduction="20000"/>
          </a:bodyPr>
          <a:lstStyle/>
          <a:p>
            <a:pPr marL="0" indent="0">
              <a:buNone/>
            </a:pPr>
            <a:r>
              <a:rPr lang="es-CO" dirty="0" smtClean="0"/>
              <a:t>Las características de un amplificador operacional ideal son:</a:t>
            </a:r>
          </a:p>
          <a:p>
            <a:r>
              <a:rPr lang="es-CO" dirty="0" smtClean="0"/>
              <a:t>La ganancia en lazo abierto debe ser muy alta, idealmente infinito.</a:t>
            </a:r>
            <a:br>
              <a:rPr lang="es-CO" dirty="0" smtClean="0"/>
            </a:br>
            <a:r>
              <a:rPr lang="es-CO" dirty="0" smtClean="0"/>
              <a:t>Su impedancia de entrada debe ser alta, idealmente infinita</a:t>
            </a:r>
            <a:br>
              <a:rPr lang="es-CO" dirty="0" smtClean="0"/>
            </a:br>
            <a:r>
              <a:rPr lang="es-CO" dirty="0" smtClean="0"/>
              <a:t>Su impedancia de salida debe ser baja (idealmente cero).</a:t>
            </a:r>
          </a:p>
          <a:p>
            <a:r>
              <a:rPr lang="es-CO" dirty="0" smtClean="0"/>
              <a:t>Las entradas apenas drenan corriente, por lo que no suponen una carga.</a:t>
            </a:r>
          </a:p>
          <a:p>
            <a:r>
              <a:rPr lang="es-CO" dirty="0" smtClean="0"/>
              <a:t>La ganancia es muy alta, del orden de 10^5 y mayor.</a:t>
            </a:r>
          </a:p>
          <a:p>
            <a:r>
              <a:rPr lang="es-CO" dirty="0" smtClean="0"/>
              <a:t>En lazo cerrado, las entradas inversora y no inversora son prácticamente iguales.</a:t>
            </a:r>
          </a:p>
          <a:p>
            <a:pPr marL="0" indent="0">
              <a:buNone/>
            </a:pPr>
            <a:r>
              <a:rPr lang="es-CO" dirty="0" smtClean="0"/>
              <a:t>De estas características se desprenden dos reglas de suma importancia dentro del análisis de circuitos con amplificadores operacionales.</a:t>
            </a:r>
          </a:p>
          <a:p>
            <a:r>
              <a:rPr lang="es-CO" dirty="0" smtClean="0"/>
              <a:t>Regla 1:  En un amplificador retroalimentado el voltaje de entrada diferencial es igual a cero.</a:t>
            </a:r>
          </a:p>
          <a:p>
            <a:r>
              <a:rPr lang="es-CO" dirty="0" smtClean="0"/>
              <a:t>Regla 2: La corriente de entrada del amplificador operacional ideal es igual a cero.</a:t>
            </a:r>
            <a:br>
              <a:rPr lang="es-CO" dirty="0" smtClean="0"/>
            </a:br>
            <a:endParaRPr lang="es-CO" dirty="0" smtClean="0"/>
          </a:p>
        </p:txBody>
      </p:sp>
    </p:spTree>
    <p:extLst>
      <p:ext uri="{BB962C8B-B14F-4D97-AF65-F5344CB8AC3E}">
        <p14:creationId xmlns:p14="http://schemas.microsoft.com/office/powerpoint/2010/main" val="1648197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a:t>Estructura Interna </a:t>
            </a:r>
          </a:p>
        </p:txBody>
      </p:sp>
      <p:sp>
        <p:nvSpPr>
          <p:cNvPr id="3" name="2 Marcador de contenido"/>
          <p:cNvSpPr>
            <a:spLocks noGrp="1"/>
          </p:cNvSpPr>
          <p:nvPr>
            <p:ph idx="1"/>
          </p:nvPr>
        </p:nvSpPr>
        <p:spPr>
          <a:xfrm>
            <a:off x="413257" y="3212976"/>
            <a:ext cx="8229600" cy="2953933"/>
          </a:xfrm>
        </p:spPr>
        <p:txBody>
          <a:bodyPr>
            <a:normAutofit fontScale="77500" lnSpcReduction="20000"/>
          </a:bodyPr>
          <a:lstStyle/>
          <a:p>
            <a:r>
              <a:rPr lang="es-CO" dirty="0"/>
              <a:t>El primero es el </a:t>
            </a:r>
            <a:r>
              <a:rPr lang="es-CO" u="sng" dirty="0"/>
              <a:t>amplificador diferencial</a:t>
            </a:r>
            <a:r>
              <a:rPr lang="es-CO" dirty="0"/>
              <a:t> que </a:t>
            </a:r>
            <a:r>
              <a:rPr lang="es-CO" dirty="0" smtClean="0"/>
              <a:t>puede </a:t>
            </a:r>
            <a:r>
              <a:rPr lang="es-CO" dirty="0"/>
              <a:t>utilizar varios </a:t>
            </a:r>
            <a:r>
              <a:rPr lang="es-CO" dirty="0" err="1"/>
              <a:t>fet</a:t>
            </a:r>
            <a:r>
              <a:rPr lang="es-CO" dirty="0"/>
              <a:t> y una fuente de corriente constante. Va seguido de una etapa amplificadora lineal de alta ganancia, generalmente otro amplificador diferencial. Si la </a:t>
            </a:r>
            <a:r>
              <a:rPr lang="es-CO" dirty="0" err="1"/>
              <a:t>tension</a:t>
            </a:r>
            <a:r>
              <a:rPr lang="es-CO" dirty="0"/>
              <a:t> de </a:t>
            </a:r>
            <a:r>
              <a:rPr lang="es-CO" dirty="0" err="1"/>
              <a:t>c.c</a:t>
            </a:r>
            <a:r>
              <a:rPr lang="es-CO" dirty="0"/>
              <a:t> existente en la salida del amplificador de alta ganancia, no es cero voltios cuando v1 = v2 = 0 V, se emplea un circuito </a:t>
            </a:r>
            <a:r>
              <a:rPr lang="es-CO" dirty="0" err="1"/>
              <a:t>desplazador</a:t>
            </a:r>
            <a:r>
              <a:rPr lang="es-CO" dirty="0"/>
              <a:t> de nivel tal como un amplificador </a:t>
            </a:r>
            <a:r>
              <a:rPr lang="es-CO" dirty="0" err="1"/>
              <a:t>cascodo</a:t>
            </a:r>
            <a:r>
              <a:rPr lang="es-CO" dirty="0"/>
              <a:t>. La última etapa es un amplificador de salida, habitualmente uno de simetría complementaria.</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1445" y="1268760"/>
            <a:ext cx="6753225" cy="173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7 Imagen" descr="http://www.pablin.com.ar/electron/cursos/introao1/f02.gif"/>
          <p:cNvPicPr/>
          <p:nvPr/>
        </p:nvPicPr>
        <p:blipFill>
          <a:blip r:embed="rId3">
            <a:extLst>
              <a:ext uri="{28A0092B-C50C-407E-A947-70E740481C1C}">
                <a14:useLocalDpi xmlns:a14="http://schemas.microsoft.com/office/drawing/2010/main" val="0"/>
              </a:ext>
            </a:extLst>
          </a:blip>
          <a:srcRect/>
          <a:stretch>
            <a:fillRect/>
          </a:stretch>
        </p:blipFill>
        <p:spPr bwMode="auto">
          <a:xfrm>
            <a:off x="6156176" y="5589240"/>
            <a:ext cx="2304256" cy="1109082"/>
          </a:xfrm>
          <a:prstGeom prst="rect">
            <a:avLst/>
          </a:prstGeom>
          <a:noFill/>
          <a:ln>
            <a:noFill/>
          </a:ln>
        </p:spPr>
      </p:pic>
    </p:spTree>
    <p:extLst>
      <p:ext uri="{BB962C8B-B14F-4D97-AF65-F5344CB8AC3E}">
        <p14:creationId xmlns:p14="http://schemas.microsoft.com/office/powerpoint/2010/main" val="3279818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Ganancia</a:t>
            </a:r>
            <a:endParaRPr lang="es-CO" dirty="0"/>
          </a:p>
        </p:txBody>
      </p:sp>
      <p:sp>
        <p:nvSpPr>
          <p:cNvPr id="3" name="2 Marcador de contenido"/>
          <p:cNvSpPr>
            <a:spLocks noGrp="1"/>
          </p:cNvSpPr>
          <p:nvPr>
            <p:ph idx="1"/>
          </p:nvPr>
        </p:nvSpPr>
        <p:spPr/>
        <p:txBody>
          <a:bodyPr>
            <a:normAutofit fontScale="85000" lnSpcReduction="20000"/>
          </a:bodyPr>
          <a:lstStyle/>
          <a:p>
            <a:r>
              <a:rPr lang="es-ES" dirty="0" smtClean="0"/>
              <a:t>Es </a:t>
            </a:r>
            <a:r>
              <a:rPr lang="es-ES" dirty="0"/>
              <a:t>la relación entre la </a:t>
            </a:r>
            <a:r>
              <a:rPr lang="es-ES" u="sng" dirty="0"/>
              <a:t>potencia</a:t>
            </a:r>
            <a:r>
              <a:rPr lang="es-ES" dirty="0"/>
              <a:t> de salida y la potencia de entrada de la señal. Se expresa siempre como una relación </a:t>
            </a:r>
            <a:r>
              <a:rPr lang="es-ES" u="sng" dirty="0"/>
              <a:t>logarítmica</a:t>
            </a:r>
            <a:r>
              <a:rPr lang="es-ES" dirty="0"/>
              <a:t>, y la unidad suele ser el </a:t>
            </a:r>
            <a:r>
              <a:rPr lang="es-ES" u="sng" dirty="0"/>
              <a:t>dB</a:t>
            </a:r>
            <a:r>
              <a:rPr lang="es-ES" dirty="0"/>
              <a:t>, esto es, diez veces el logaritmo decimal del cociente entre potencias (si se relaciones tensiones, sería veinte veces en lugar de diez debido a que la potencia es proporcional al cuadrado de la tensión).</a:t>
            </a:r>
            <a:endParaRPr lang="es-CO" dirty="0"/>
          </a:p>
          <a:p>
            <a:r>
              <a:rPr lang="es-ES" dirty="0"/>
              <a:t>Si la potencia de salida es 40 W (vatios) y la de entrada 20 W, la </a:t>
            </a:r>
            <a:r>
              <a:rPr lang="es-ES" u="sng" dirty="0"/>
              <a:t>ganancia</a:t>
            </a:r>
            <a:r>
              <a:rPr lang="es-ES" dirty="0"/>
              <a:t> es: 3dB. Si la tensión de salida es de 4 V</a:t>
            </a:r>
            <a:r>
              <a:rPr lang="es-ES" baseline="-25000" dirty="0"/>
              <a:t>RMS</a:t>
            </a:r>
            <a:r>
              <a:rPr lang="es-ES" dirty="0"/>
              <a:t> y la de entrada 2 V</a:t>
            </a:r>
            <a:r>
              <a:rPr lang="es-ES" baseline="-25000" dirty="0"/>
              <a:t>RMS</a:t>
            </a:r>
            <a:r>
              <a:rPr lang="es-ES" dirty="0"/>
              <a:t>, la ganancia es: 6 dB.</a:t>
            </a:r>
            <a:endParaRPr lang="es-CO" dirty="0"/>
          </a:p>
          <a:p>
            <a:r>
              <a:rPr lang="es-ES" dirty="0"/>
              <a:t>Cuando la ganancia si es menor que 1, hablamos de </a:t>
            </a:r>
            <a:r>
              <a:rPr lang="es-ES" b="1" u="sng" dirty="0"/>
              <a:t>atenuación</a:t>
            </a:r>
            <a:endParaRPr lang="es-CO" dirty="0"/>
          </a:p>
        </p:txBody>
      </p:sp>
    </p:spTree>
    <p:extLst>
      <p:ext uri="{BB962C8B-B14F-4D97-AF65-F5344CB8AC3E}">
        <p14:creationId xmlns:p14="http://schemas.microsoft.com/office/powerpoint/2010/main" val="3721346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836712"/>
            <a:ext cx="4906888" cy="778098"/>
          </a:xfrm>
        </p:spPr>
        <p:txBody>
          <a:bodyPr>
            <a:normAutofit/>
          </a:bodyPr>
          <a:lstStyle/>
          <a:p>
            <a:r>
              <a:rPr lang="es-CO" b="1" dirty="0" smtClean="0"/>
              <a:t>Ganancia de voltaje</a:t>
            </a:r>
            <a:endParaRPr lang="es-CO" dirty="0"/>
          </a:p>
        </p:txBody>
      </p:sp>
      <p:sp>
        <p:nvSpPr>
          <p:cNvPr id="3" name="2 Marcador de contenido"/>
          <p:cNvSpPr>
            <a:spLocks noGrp="1"/>
          </p:cNvSpPr>
          <p:nvPr>
            <p:ph idx="1"/>
          </p:nvPr>
        </p:nvSpPr>
        <p:spPr>
          <a:xfrm>
            <a:off x="457200" y="1700808"/>
            <a:ext cx="8229600" cy="4425355"/>
          </a:xfrm>
        </p:spPr>
        <p:txBody>
          <a:bodyPr>
            <a:normAutofit fontScale="62500" lnSpcReduction="20000"/>
          </a:bodyPr>
          <a:lstStyle/>
          <a:p>
            <a:pPr marL="0" indent="0">
              <a:buNone/>
            </a:pPr>
            <a:r>
              <a:rPr lang="es-ES" b="1" dirty="0"/>
              <a:t> </a:t>
            </a:r>
            <a:endParaRPr lang="es-CO" dirty="0"/>
          </a:p>
          <a:p>
            <a:r>
              <a:rPr lang="es-CO" dirty="0"/>
              <a:t>En este caso la señal a amplificar se aplica al pin no inversor (+) del </a:t>
            </a:r>
            <a:r>
              <a:rPr lang="es-CO" b="1" dirty="0"/>
              <a:t>amplificador operacional</a:t>
            </a:r>
            <a:r>
              <a:rPr lang="es-CO" dirty="0"/>
              <a:t>. Como el nombre lo indica, la señal de salida no está invertida respecto a la entrada</a:t>
            </a:r>
          </a:p>
          <a:p>
            <a:r>
              <a:rPr lang="es-CO" dirty="0"/>
              <a:t>Del gráfico se ve que la tensión en R1 es igual a VR1 = [R1 / (R1 + R2)] x </a:t>
            </a:r>
            <a:r>
              <a:rPr lang="es-CO" dirty="0" err="1"/>
              <a:t>Vsal</a:t>
            </a:r>
            <a:r>
              <a:rPr lang="es-CO" dirty="0"/>
              <a:t>. (por </a:t>
            </a:r>
            <a:r>
              <a:rPr lang="es-CO" u="sng" dirty="0"/>
              <a:t>división de tensión</a:t>
            </a:r>
            <a:r>
              <a:rPr lang="es-CO" dirty="0"/>
              <a:t>)</a:t>
            </a:r>
          </a:p>
          <a:p>
            <a:r>
              <a:rPr lang="es-CO" dirty="0"/>
              <a:t>En operación normal la tensión entre las entradas (inversora y no inversora) es prácticamente cero, lo que significa que la entrada Ven es igual a </a:t>
            </a:r>
            <a:r>
              <a:rPr lang="es-CO" dirty="0" smtClean="0"/>
              <a:t>VR1. Entonces </a:t>
            </a:r>
            <a:r>
              <a:rPr lang="es-CO" dirty="0"/>
              <a:t>con Ven = VR1, y con la formula anterior: Ven = [R1 / (R1 + R2)] x </a:t>
            </a:r>
            <a:r>
              <a:rPr lang="es-CO" dirty="0" err="1"/>
              <a:t>Vsal</a:t>
            </a:r>
            <a:r>
              <a:rPr lang="es-CO" dirty="0"/>
              <a:t>.</a:t>
            </a:r>
          </a:p>
          <a:p>
            <a:r>
              <a:rPr lang="es-CO" dirty="0"/>
              <a:t>Despejando para </a:t>
            </a:r>
            <a:r>
              <a:rPr lang="es-CO" dirty="0" err="1"/>
              <a:t>Vsal</a:t>
            </a:r>
            <a:r>
              <a:rPr lang="es-CO" dirty="0"/>
              <a:t> / </a:t>
            </a:r>
            <a:r>
              <a:rPr lang="es-CO" dirty="0" err="1"/>
              <a:t>Vent</a:t>
            </a:r>
            <a:r>
              <a:rPr lang="es-CO" dirty="0"/>
              <a:t> (ganancia de </a:t>
            </a:r>
            <a:r>
              <a:rPr lang="es-CO" u="sng" dirty="0"/>
              <a:t>tensión</a:t>
            </a:r>
            <a:r>
              <a:rPr lang="es-CO" dirty="0"/>
              <a:t>)</a:t>
            </a:r>
          </a:p>
          <a:p>
            <a:r>
              <a:rPr lang="es-CO" dirty="0"/>
              <a:t>AV = </a:t>
            </a:r>
            <a:r>
              <a:rPr lang="es-CO" dirty="0" err="1"/>
              <a:t>Vsal</a:t>
            </a:r>
            <a:r>
              <a:rPr lang="es-CO" dirty="0"/>
              <a:t> / Ven = (R1 + R2 ) / R1 = R1 / R1 + R2 / R1</a:t>
            </a:r>
          </a:p>
          <a:p>
            <a:r>
              <a:rPr lang="es-CO" dirty="0"/>
              <a:t>Entonces: AV = 1 + R2 / R1</a:t>
            </a:r>
          </a:p>
          <a:p>
            <a:r>
              <a:rPr lang="es-CO" dirty="0"/>
              <a:t>De la anterior fórmula se deduce que la ganancia de tensión en este tipo de </a:t>
            </a:r>
            <a:r>
              <a:rPr lang="es-CO" u="sng" dirty="0"/>
              <a:t>amplificador</a:t>
            </a:r>
            <a:r>
              <a:rPr lang="es-CO" dirty="0"/>
              <a:t> será de 1 o mayor.</a:t>
            </a:r>
          </a:p>
          <a:p>
            <a:endParaRPr lang="es-CO" dirty="0"/>
          </a:p>
        </p:txBody>
      </p:sp>
      <p:pic>
        <p:nvPicPr>
          <p:cNvPr id="4" name="3 Imagen" descr="Ganancia de tensión en un amplificador operacional no inversor  -  Electrónica Unicrom"/>
          <p:cNvPicPr/>
          <p:nvPr/>
        </p:nvPicPr>
        <p:blipFill>
          <a:blip r:embed="rId2">
            <a:extLst>
              <a:ext uri="{28A0092B-C50C-407E-A947-70E740481C1C}">
                <a14:useLocalDpi xmlns:a14="http://schemas.microsoft.com/office/drawing/2010/main" val="0"/>
              </a:ext>
            </a:extLst>
          </a:blip>
          <a:srcRect/>
          <a:stretch>
            <a:fillRect/>
          </a:stretch>
        </p:blipFill>
        <p:spPr bwMode="auto">
          <a:xfrm>
            <a:off x="5508104" y="260648"/>
            <a:ext cx="2304256" cy="1656184"/>
          </a:xfrm>
          <a:prstGeom prst="rect">
            <a:avLst/>
          </a:prstGeom>
          <a:noFill/>
          <a:ln>
            <a:noFill/>
          </a:ln>
        </p:spPr>
      </p:pic>
    </p:spTree>
    <p:extLst>
      <p:ext uri="{BB962C8B-B14F-4D97-AF65-F5344CB8AC3E}">
        <p14:creationId xmlns:p14="http://schemas.microsoft.com/office/powerpoint/2010/main" val="2657426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p:txBody>
          <a:bodyPr/>
          <a:lstStyle/>
          <a:p>
            <a:r>
              <a:rPr lang="es-CO" dirty="0" smtClean="0"/>
              <a:t>MODO INVERSOR</a:t>
            </a:r>
            <a:endParaRPr lang="es-CO" dirty="0"/>
          </a:p>
        </p:txBody>
      </p:sp>
      <p:sp>
        <p:nvSpPr>
          <p:cNvPr id="6" name="5 Marcador de contenido"/>
          <p:cNvSpPr>
            <a:spLocks noGrp="1"/>
          </p:cNvSpPr>
          <p:nvPr>
            <p:ph sz="half" idx="2"/>
          </p:nvPr>
        </p:nvSpPr>
        <p:spPr>
          <a:xfrm>
            <a:off x="683568" y="332657"/>
            <a:ext cx="8003232" cy="576062"/>
          </a:xfrm>
        </p:spPr>
        <p:txBody>
          <a:bodyPr>
            <a:noAutofit/>
          </a:bodyPr>
          <a:lstStyle/>
          <a:p>
            <a:pPr marL="0" indent="0" algn="ctr">
              <a:buNone/>
            </a:pPr>
            <a:r>
              <a:rPr lang="es-CO" sz="3600" b="1" dirty="0" smtClean="0"/>
              <a:t>MODO DE CONFIGURACIÓN</a:t>
            </a:r>
            <a:endParaRPr lang="es-CO" sz="3600" b="1"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2204864"/>
            <a:ext cx="6467475" cy="3895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30508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t>MODO NO INVERSOR</a:t>
            </a:r>
            <a:endParaRPr lang="es-CO" b="1"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2935" y="1916832"/>
            <a:ext cx="7038975" cy="3895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7576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836712"/>
            <a:ext cx="4978896" cy="706090"/>
          </a:xfrm>
        </p:spPr>
        <p:txBody>
          <a:bodyPr>
            <a:normAutofit fontScale="90000"/>
          </a:bodyPr>
          <a:lstStyle/>
          <a:p>
            <a:r>
              <a:rPr lang="es-CO" b="1" dirty="0"/>
              <a:t>Impedancia de </a:t>
            </a:r>
            <a:r>
              <a:rPr lang="es-CO" b="1" dirty="0" smtClean="0"/>
              <a:t>entrada</a:t>
            </a:r>
            <a:endParaRPr lang="es-CO" dirty="0"/>
          </a:p>
        </p:txBody>
      </p:sp>
      <p:sp>
        <p:nvSpPr>
          <p:cNvPr id="3" name="2 Marcador de contenido"/>
          <p:cNvSpPr>
            <a:spLocks noGrp="1"/>
          </p:cNvSpPr>
          <p:nvPr>
            <p:ph idx="1"/>
          </p:nvPr>
        </p:nvSpPr>
        <p:spPr>
          <a:xfrm>
            <a:off x="457200" y="2204864"/>
            <a:ext cx="8229600" cy="4464496"/>
          </a:xfrm>
        </p:spPr>
        <p:txBody>
          <a:bodyPr>
            <a:normAutofit fontScale="77500" lnSpcReduction="20000"/>
          </a:bodyPr>
          <a:lstStyle/>
          <a:p>
            <a:r>
              <a:rPr lang="es-CO" dirty="0"/>
              <a:t>La </a:t>
            </a:r>
            <a:r>
              <a:rPr lang="es-CO" u="sng" dirty="0"/>
              <a:t>impedancia</a:t>
            </a:r>
            <a:r>
              <a:rPr lang="es-CO" dirty="0"/>
              <a:t> de entrada del </a:t>
            </a:r>
            <a:r>
              <a:rPr lang="es-CO" b="1" dirty="0"/>
              <a:t>amplificador</a:t>
            </a:r>
            <a:r>
              <a:rPr lang="es-CO" dirty="0"/>
              <a:t> no inversor es mucho mayor que la del amplificador inversor. Se puede obtener este valor experimentalmente colocando en la entrada no inversora una </a:t>
            </a:r>
            <a:r>
              <a:rPr lang="es-CO" u="sng" dirty="0"/>
              <a:t>resistencia</a:t>
            </a:r>
            <a:r>
              <a:rPr lang="es-CO" dirty="0"/>
              <a:t> R de valor conocido</a:t>
            </a:r>
            <a:r>
              <a:rPr lang="es-CO" dirty="0" smtClean="0"/>
              <a:t>.</a:t>
            </a:r>
          </a:p>
          <a:p>
            <a:r>
              <a:rPr lang="es-CO" dirty="0"/>
              <a:t>En los terminales de la resistencia R habrá una caída de tensión debido al flujo de una </a:t>
            </a:r>
            <a:r>
              <a:rPr lang="es-CO" u="sng" dirty="0"/>
              <a:t>corriente</a:t>
            </a:r>
            <a:r>
              <a:rPr lang="es-CO" dirty="0"/>
              <a:t> por ella que sale de la fuente de señal y entra en el amplificador operacional. Esta corriente se puede obtener con la ayuda de la </a:t>
            </a:r>
            <a:r>
              <a:rPr lang="es-CO" u="sng" dirty="0"/>
              <a:t>ley de ohm</a:t>
            </a:r>
            <a:r>
              <a:rPr lang="es-CO" dirty="0"/>
              <a:t>: I = VR / R, donde VR = Ven - V(+)</a:t>
            </a:r>
          </a:p>
          <a:p>
            <a:r>
              <a:rPr lang="es-CO" dirty="0"/>
              <a:t>Para obtener la impedancia de entrada se utiliza la siguiente fórmula: </a:t>
            </a:r>
            <a:r>
              <a:rPr lang="es-CO" dirty="0" err="1"/>
              <a:t>Zin</a:t>
            </a:r>
            <a:r>
              <a:rPr lang="es-CO" dirty="0"/>
              <a:t> = V+ / I</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88640"/>
            <a:ext cx="3267075" cy="2028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96996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965</Words>
  <Application>Microsoft Office PowerPoint</Application>
  <PresentationFormat>Presentación en pantalla (4:3)</PresentationFormat>
  <Paragraphs>51</Paragraphs>
  <Slides>17</Slides>
  <Notes>0</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Tema de Office</vt:lpstr>
      <vt:lpstr>EL AMPLIFICADOR OPERACIONAL</vt:lpstr>
      <vt:lpstr>Presentación de PowerPoint</vt:lpstr>
      <vt:lpstr>Presentación de PowerPoint</vt:lpstr>
      <vt:lpstr>Estructura Interna </vt:lpstr>
      <vt:lpstr>Ganancia</vt:lpstr>
      <vt:lpstr>Ganancia de voltaje</vt:lpstr>
      <vt:lpstr>Presentación de PowerPoint</vt:lpstr>
      <vt:lpstr>MODO NO INVERSOR</vt:lpstr>
      <vt:lpstr>Impedancia de entrada</vt:lpstr>
      <vt:lpstr>Impedancia de salida</vt:lpstr>
      <vt:lpstr>Presentación de PowerPoint</vt:lpstr>
      <vt:lpstr>EJEMPLO AMPLIFICADOR</vt:lpstr>
      <vt:lpstr>Presentación de PowerPoint</vt:lpstr>
      <vt:lpstr>EL LM386</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AMPLIFICADOR OPERACIONAL</dc:title>
  <dc:creator>MALEC</dc:creator>
  <cp:lastModifiedBy>MALEC</cp:lastModifiedBy>
  <cp:revision>7</cp:revision>
  <dcterms:created xsi:type="dcterms:W3CDTF">2013-08-12T22:39:24Z</dcterms:created>
  <dcterms:modified xsi:type="dcterms:W3CDTF">2013-08-12T23:48:01Z</dcterms:modified>
</cp:coreProperties>
</file>