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63410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520774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155046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359978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176650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3003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81225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33904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21641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351717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3B722F-16A5-4650-88F7-5B6D1EA765A0}" type="datetimeFigureOut">
              <a:rPr lang="es-CO" smtClean="0"/>
              <a:t>15/05/2013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9E5E88B-FC40-45F2-90D7-EF864ADF99CE}" type="slidenum">
              <a:rPr lang="es-CO" smtClean="0"/>
              <a:t>‹Nº›</a:t>
            </a:fld>
            <a:endParaRPr lang="es-CO"/>
          </a:p>
        </p:txBody>
      </p:sp>
    </p:spTree>
    <p:extLst>
      <p:ext uri="{BB962C8B-B14F-4D97-AF65-F5344CB8AC3E}">
        <p14:creationId xmlns:p14="http://schemas.microsoft.com/office/powerpoint/2010/main" val="222599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B722F-16A5-4650-88F7-5B6D1EA765A0}" type="datetimeFigureOut">
              <a:rPr lang="es-CO" smtClean="0"/>
              <a:t>15/05/2013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5E88B-FC40-45F2-90D7-EF864ADF99CE}" type="slidenum">
              <a:rPr lang="es-CO" smtClean="0"/>
              <a:t>‹Nº›</a:t>
            </a:fld>
            <a:endParaRPr lang="es-CO"/>
          </a:p>
        </p:txBody>
      </p:sp>
    </p:spTree>
    <p:extLst>
      <p:ext uri="{BB962C8B-B14F-4D97-AF65-F5344CB8AC3E}">
        <p14:creationId xmlns:p14="http://schemas.microsoft.com/office/powerpoint/2010/main" val="14524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etf.org/rfc/rfc2131.t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etf.org/rfc/rfc2132.txt" TargetMode="External"/><Relationship Id="rId2" Type="http://schemas.openxmlformats.org/officeDocument/2006/relationships/hyperlink" Target="http://www.ietf.org/rfc/rfc2131.tx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sc.org/products/DHC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LOS SERVIDORES DHCP</a:t>
            </a:r>
            <a:endParaRPr lang="es-CO" dirty="0"/>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4128671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effectLst/>
              </a:rPr>
              <a:t>Iniciar, detener y reiniciar, el servicio </a:t>
            </a:r>
            <a:r>
              <a:rPr lang="es-CO" b="1" dirty="0" err="1" smtClean="0">
                <a:effectLst/>
              </a:rPr>
              <a:t>dhcpd</a:t>
            </a:r>
            <a:r>
              <a:rPr lang="es-CO" b="1" dirty="0" smtClean="0">
                <a:effectLst/>
              </a:rPr>
              <a:t>.</a:t>
            </a:r>
            <a:endParaRPr lang="es-CO" dirty="0"/>
          </a:p>
        </p:txBody>
      </p:sp>
      <p:sp>
        <p:nvSpPr>
          <p:cNvPr id="3" name="2 Marcador de contenido"/>
          <p:cNvSpPr>
            <a:spLocks noGrp="1"/>
          </p:cNvSpPr>
          <p:nvPr>
            <p:ph idx="1"/>
          </p:nvPr>
        </p:nvSpPr>
        <p:spPr>
          <a:xfrm>
            <a:off x="457200" y="1600200"/>
            <a:ext cx="8229600" cy="4997152"/>
          </a:xfrm>
        </p:spPr>
        <p:txBody>
          <a:bodyPr>
            <a:normAutofit fontScale="70000" lnSpcReduction="20000"/>
          </a:bodyPr>
          <a:lstStyle/>
          <a:p>
            <a:pPr marL="0" indent="0">
              <a:buNone/>
            </a:pPr>
            <a:r>
              <a:rPr lang="es-CO" dirty="0" smtClean="0"/>
              <a:t>Para hacer que el servicio de </a:t>
            </a:r>
            <a:r>
              <a:rPr lang="es-CO" dirty="0" err="1" smtClean="0"/>
              <a:t>dhcpd</a:t>
            </a:r>
            <a:r>
              <a:rPr lang="es-CO" dirty="0" smtClean="0"/>
              <a:t> esté activo con el siguiente inicio del sistema, en todos los niveles de ejecución (2, 3, 4 y 5), ejecute lo siguiente:</a:t>
            </a:r>
          </a:p>
          <a:p>
            <a:pPr marL="0" indent="0">
              <a:buNone/>
            </a:pPr>
            <a:endParaRPr lang="es-CO" dirty="0" smtClean="0"/>
          </a:p>
          <a:p>
            <a:pPr marL="0" indent="0">
              <a:buNone/>
            </a:pPr>
            <a:r>
              <a:rPr lang="es-CO" dirty="0" err="1" smtClean="0"/>
              <a:t>chkconfig</a:t>
            </a:r>
            <a:r>
              <a:rPr lang="es-CO" dirty="0" smtClean="0"/>
              <a:t> </a:t>
            </a:r>
            <a:r>
              <a:rPr lang="es-CO" dirty="0" err="1" smtClean="0"/>
              <a:t>dhcpd</a:t>
            </a:r>
            <a:r>
              <a:rPr lang="es-CO" dirty="0" smtClean="0"/>
              <a:t> </a:t>
            </a:r>
            <a:r>
              <a:rPr lang="es-CO" dirty="0" err="1" smtClean="0"/>
              <a:t>on</a:t>
            </a:r>
            <a:endParaRPr lang="es-CO" dirty="0" smtClean="0"/>
          </a:p>
          <a:p>
            <a:pPr marL="0" indent="0">
              <a:buNone/>
            </a:pPr>
            <a:endParaRPr lang="es-CO" dirty="0" smtClean="0"/>
          </a:p>
          <a:p>
            <a:pPr marL="0" indent="0">
              <a:buNone/>
            </a:pPr>
            <a:r>
              <a:rPr lang="es-CO" dirty="0" smtClean="0"/>
              <a:t>Para iniciar por primera vez el servicio </a:t>
            </a:r>
            <a:r>
              <a:rPr lang="es-CO" dirty="0" err="1" smtClean="0"/>
              <a:t>dhcpd</a:t>
            </a:r>
            <a:r>
              <a:rPr lang="es-CO" dirty="0" smtClean="0"/>
              <a:t>, ejecute:</a:t>
            </a:r>
          </a:p>
          <a:p>
            <a:pPr marL="0" indent="0">
              <a:buNone/>
            </a:pPr>
            <a:r>
              <a:rPr lang="es-CO" dirty="0" err="1" smtClean="0"/>
              <a:t>service</a:t>
            </a:r>
            <a:r>
              <a:rPr lang="es-CO" dirty="0" smtClean="0"/>
              <a:t> </a:t>
            </a:r>
            <a:r>
              <a:rPr lang="es-CO" dirty="0" err="1" smtClean="0"/>
              <a:t>dhcpd</a:t>
            </a:r>
            <a:r>
              <a:rPr lang="es-CO" dirty="0" smtClean="0"/>
              <a:t> </a:t>
            </a:r>
            <a:r>
              <a:rPr lang="es-CO" dirty="0" err="1" smtClean="0"/>
              <a:t>start</a:t>
            </a:r>
            <a:endParaRPr lang="es-CO" dirty="0" smtClean="0"/>
          </a:p>
          <a:p>
            <a:pPr marL="0" indent="0">
              <a:buNone/>
            </a:pPr>
            <a:endParaRPr lang="es-CO" dirty="0" smtClean="0"/>
          </a:p>
          <a:p>
            <a:pPr marL="0" indent="0">
              <a:buNone/>
            </a:pPr>
            <a:r>
              <a:rPr lang="es-CO" dirty="0" smtClean="0"/>
              <a:t>Para hacer que los cambios hechos a la configuración del servicio </a:t>
            </a:r>
            <a:r>
              <a:rPr lang="es-CO" dirty="0" err="1" smtClean="0"/>
              <a:t>dhcpd</a:t>
            </a:r>
            <a:r>
              <a:rPr lang="es-CO" dirty="0" smtClean="0"/>
              <a:t> surtan efecto, ejecute:</a:t>
            </a:r>
          </a:p>
          <a:p>
            <a:pPr marL="0" indent="0">
              <a:buNone/>
            </a:pPr>
            <a:r>
              <a:rPr lang="es-CO" dirty="0" err="1" smtClean="0"/>
              <a:t>service</a:t>
            </a:r>
            <a:r>
              <a:rPr lang="es-CO" dirty="0" smtClean="0"/>
              <a:t> </a:t>
            </a:r>
            <a:r>
              <a:rPr lang="es-CO" dirty="0" err="1" smtClean="0"/>
              <a:t>dhcpd</a:t>
            </a:r>
            <a:r>
              <a:rPr lang="es-CO" dirty="0" smtClean="0"/>
              <a:t> </a:t>
            </a:r>
            <a:r>
              <a:rPr lang="es-CO" dirty="0" err="1" smtClean="0"/>
              <a:t>restart</a:t>
            </a:r>
            <a:endParaRPr lang="es-CO" dirty="0" smtClean="0"/>
          </a:p>
          <a:p>
            <a:pPr marL="0" indent="0">
              <a:buNone/>
            </a:pPr>
            <a:endParaRPr lang="es-CO" dirty="0" smtClean="0"/>
          </a:p>
          <a:p>
            <a:pPr marL="0" indent="0">
              <a:buNone/>
            </a:pPr>
            <a:r>
              <a:rPr lang="es-CO" dirty="0" smtClean="0"/>
              <a:t>Para detener el servicio </a:t>
            </a:r>
            <a:r>
              <a:rPr lang="es-CO" dirty="0" err="1" smtClean="0"/>
              <a:t>dhcpd</a:t>
            </a:r>
            <a:r>
              <a:rPr lang="es-CO" dirty="0" smtClean="0"/>
              <a:t>, ejecute:</a:t>
            </a:r>
          </a:p>
          <a:p>
            <a:pPr marL="0" indent="0">
              <a:buNone/>
            </a:pPr>
            <a:r>
              <a:rPr lang="es-CO" dirty="0" err="1" smtClean="0"/>
              <a:t>service</a:t>
            </a:r>
            <a:r>
              <a:rPr lang="es-CO" dirty="0" smtClean="0"/>
              <a:t> </a:t>
            </a:r>
            <a:r>
              <a:rPr lang="es-CO" dirty="0" err="1" smtClean="0"/>
              <a:t>dhcpd</a:t>
            </a:r>
            <a:r>
              <a:rPr lang="es-CO" dirty="0" smtClean="0"/>
              <a:t> stop</a:t>
            </a:r>
          </a:p>
          <a:p>
            <a:pPr marL="0" indent="0">
              <a:buNone/>
            </a:pPr>
            <a:endParaRPr lang="es-CO" dirty="0"/>
          </a:p>
        </p:txBody>
      </p:sp>
    </p:spTree>
    <p:extLst>
      <p:ext uri="{BB962C8B-B14F-4D97-AF65-F5344CB8AC3E}">
        <p14:creationId xmlns:p14="http://schemas.microsoft.com/office/powerpoint/2010/main" val="299424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Configurar WAN y LAN para conectarse a Internet desde el Servidor </a:t>
            </a:r>
            <a:r>
              <a:rPr lang="es-ES" dirty="0" err="1"/>
              <a:t>windows</a:t>
            </a:r>
            <a:r>
              <a:rPr lang="es-CO" dirty="0"/>
              <a:t/>
            </a:r>
            <a:br>
              <a:rPr lang="es-CO" dirty="0"/>
            </a:br>
            <a:endParaRPr lang="es-CO" dirty="0"/>
          </a:p>
        </p:txBody>
      </p:sp>
      <p:sp>
        <p:nvSpPr>
          <p:cNvPr id="3" name="2 Marcador de contenido"/>
          <p:cNvSpPr>
            <a:spLocks noGrp="1"/>
          </p:cNvSpPr>
          <p:nvPr>
            <p:ph idx="1"/>
          </p:nvPr>
        </p:nvSpPr>
        <p:spPr>
          <a:xfrm>
            <a:off x="457200" y="1340768"/>
            <a:ext cx="8229600" cy="4785395"/>
          </a:xfrm>
        </p:spPr>
        <p:txBody>
          <a:bodyPr/>
          <a:lstStyle/>
          <a:p>
            <a:r>
              <a:rPr lang="es-CO" dirty="0" smtClean="0"/>
              <a:t>El esquema de la red es el siguiente:</a:t>
            </a:r>
            <a:br>
              <a:rPr lang="es-CO" dirty="0" smtClean="0"/>
            </a:br>
            <a:r>
              <a:rPr lang="es-CO" dirty="0" smtClean="0"/>
              <a:t/>
            </a:r>
            <a:br>
              <a:rPr lang="es-CO" dirty="0" smtClean="0"/>
            </a:br>
            <a:r>
              <a:rPr lang="es-CO" dirty="0" smtClean="0"/>
              <a:t/>
            </a:r>
            <a:br>
              <a:rPr lang="es-CO" dirty="0" smtClean="0"/>
            </a:br>
            <a:endParaRPr lang="es-CO" dirty="0"/>
          </a:p>
        </p:txBody>
      </p:sp>
      <p:pic>
        <p:nvPicPr>
          <p:cNvPr id="3074" name="Picture 2" descr="http://www.ryohnosuke.net/2011/10/ntN2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40768"/>
            <a:ext cx="6418684" cy="523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764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fontScale="85000" lnSpcReduction="10000"/>
          </a:bodyPr>
          <a:lstStyle/>
          <a:p>
            <a:r>
              <a:rPr lang="es-CO" dirty="0" smtClean="0"/>
              <a:t>Ya sabemos que el servidor cuenta con 2 tarjetas de red, una que será nuestra WAN y otra que será nuestra LAN. Sólo para recalcar, ya que esto deberían de saberlo, WAN es la interfaz de red que se conectará al </a:t>
            </a:r>
            <a:r>
              <a:rPr lang="es-CO" dirty="0" err="1" smtClean="0"/>
              <a:t>router</a:t>
            </a:r>
            <a:r>
              <a:rPr lang="es-CO" dirty="0" smtClean="0"/>
              <a:t> y de la que nuestro servidor se conectará a internet, y LAN es la interfaz de red a la que nuestros clientes se conectarán, incluyendo nosotros ya que vendríamos a ser clientes del servidor.</a:t>
            </a:r>
            <a:br>
              <a:rPr lang="es-CO" dirty="0" smtClean="0"/>
            </a:br>
            <a:r>
              <a:rPr lang="es-CO" dirty="0" smtClean="0"/>
              <a:t/>
            </a:r>
            <a:br>
              <a:rPr lang="es-CO" dirty="0" smtClean="0"/>
            </a:br>
            <a:r>
              <a:rPr lang="es-CO" dirty="0" smtClean="0"/>
              <a:t>Tal como se ve en la imagen de arriba, se puede conectar un </a:t>
            </a:r>
            <a:r>
              <a:rPr lang="es-CO" dirty="0" err="1" smtClean="0"/>
              <a:t>switch</a:t>
            </a:r>
            <a:r>
              <a:rPr lang="es-CO" dirty="0" smtClean="0"/>
              <a:t> a la tarjeta LAN para así poder conectar todos los dispositivos que queramos, ya sean Access </a:t>
            </a:r>
            <a:r>
              <a:rPr lang="es-CO" dirty="0" err="1" smtClean="0"/>
              <a:t>Points</a:t>
            </a:r>
            <a:r>
              <a:rPr lang="es-CO" dirty="0" smtClean="0"/>
              <a:t>, </a:t>
            </a:r>
            <a:r>
              <a:rPr lang="es-CO" dirty="0" err="1" smtClean="0"/>
              <a:t>PC's</a:t>
            </a:r>
            <a:r>
              <a:rPr lang="es-CO" dirty="0" smtClean="0"/>
              <a:t>, Equipos </a:t>
            </a:r>
            <a:r>
              <a:rPr lang="es-CO" dirty="0" err="1" smtClean="0"/>
              <a:t>VoIP</a:t>
            </a:r>
            <a:r>
              <a:rPr lang="es-CO" dirty="0" smtClean="0"/>
              <a:t>, etc. </a:t>
            </a:r>
            <a:br>
              <a:rPr lang="es-CO" dirty="0" smtClean="0"/>
            </a:br>
            <a:endParaRPr lang="es-CO" dirty="0"/>
          </a:p>
        </p:txBody>
      </p:sp>
    </p:spTree>
    <p:extLst>
      <p:ext uri="{BB962C8B-B14F-4D97-AF65-F5344CB8AC3E}">
        <p14:creationId xmlns:p14="http://schemas.microsoft.com/office/powerpoint/2010/main" val="63260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spTree>
    <p:extLst>
      <p:ext uri="{BB962C8B-B14F-4D97-AF65-F5344CB8AC3E}">
        <p14:creationId xmlns:p14="http://schemas.microsoft.com/office/powerpoint/2010/main" val="1404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effectLst/>
              </a:rPr>
              <a:t>Acerca del protocolo DHCP</a:t>
            </a:r>
            <a:endParaRPr lang="es-CO" dirty="0"/>
          </a:p>
        </p:txBody>
      </p:sp>
      <p:sp>
        <p:nvSpPr>
          <p:cNvPr id="3" name="2 Marcador de contenido"/>
          <p:cNvSpPr>
            <a:spLocks noGrp="1"/>
          </p:cNvSpPr>
          <p:nvPr>
            <p:ph idx="1"/>
          </p:nvPr>
        </p:nvSpPr>
        <p:spPr/>
        <p:txBody>
          <a:bodyPr>
            <a:normAutofit fontScale="92500" lnSpcReduction="20000"/>
          </a:bodyPr>
          <a:lstStyle/>
          <a:p>
            <a:r>
              <a:rPr lang="es-CO" b="1" dirty="0" smtClean="0">
                <a:effectLst/>
              </a:rPr>
              <a:t>DHCP</a:t>
            </a:r>
            <a:r>
              <a:rPr lang="es-CO" dirty="0" smtClean="0">
                <a:effectLst/>
              </a:rPr>
              <a:t> (acrónimo de </a:t>
            </a:r>
            <a:r>
              <a:rPr lang="es-CO" b="1" i="1" dirty="0" err="1" smtClean="0">
                <a:effectLst/>
              </a:rPr>
              <a:t>D</a:t>
            </a:r>
            <a:r>
              <a:rPr lang="es-CO" i="1" dirty="0" err="1" smtClean="0">
                <a:effectLst/>
              </a:rPr>
              <a:t>ynamic</a:t>
            </a:r>
            <a:r>
              <a:rPr lang="es-CO" i="1" dirty="0" smtClean="0">
                <a:effectLst/>
              </a:rPr>
              <a:t> Host </a:t>
            </a:r>
            <a:r>
              <a:rPr lang="es-CO" b="1" i="1" dirty="0" err="1" smtClean="0">
                <a:effectLst/>
              </a:rPr>
              <a:t>C</a:t>
            </a:r>
            <a:r>
              <a:rPr lang="es-CO" i="1" dirty="0" err="1" smtClean="0">
                <a:effectLst/>
              </a:rPr>
              <a:t>onfiguration</a:t>
            </a:r>
            <a:r>
              <a:rPr lang="es-CO" i="1" dirty="0" smtClean="0">
                <a:effectLst/>
              </a:rPr>
              <a:t> </a:t>
            </a:r>
            <a:r>
              <a:rPr lang="es-CO" b="1" i="1" dirty="0" err="1" smtClean="0">
                <a:effectLst/>
              </a:rPr>
              <a:t>P</a:t>
            </a:r>
            <a:r>
              <a:rPr lang="es-CO" i="1" dirty="0" err="1" smtClean="0">
                <a:effectLst/>
              </a:rPr>
              <a:t>rotocol</a:t>
            </a:r>
            <a:r>
              <a:rPr lang="es-CO" dirty="0" smtClean="0">
                <a:effectLst/>
              </a:rPr>
              <a:t>, que se traduce Protocolo de configuración dinámica de servidores) es un protocolo que permite a dispositivos individuales en una red de direcciones IP obtener su propia información de configuración de red (dirección IP; máscara de sub-red, puerta de enlace, etc.) a partir de un servidor DHCP. Su propósito principal es hacer más fáciles de administrar las redes grandes. </a:t>
            </a:r>
            <a:r>
              <a:rPr lang="es-CO" b="1" dirty="0" smtClean="0">
                <a:effectLst/>
              </a:rPr>
              <a:t>DHCP</a:t>
            </a:r>
            <a:r>
              <a:rPr lang="es-CO" dirty="0" smtClean="0">
                <a:effectLst/>
              </a:rPr>
              <a:t> existe desde 1993 como protocolo estándar y se describe a detalle en el </a:t>
            </a:r>
            <a:r>
              <a:rPr lang="es-CO" dirty="0" smtClean="0">
                <a:effectLst/>
                <a:hlinkClick r:id="rId2"/>
              </a:rPr>
              <a:t>RFC 2131</a:t>
            </a:r>
            <a:r>
              <a:rPr lang="es-CO" dirty="0" smtClean="0">
                <a:effectLst/>
              </a:rPr>
              <a:t>.</a:t>
            </a:r>
          </a:p>
          <a:p>
            <a:endParaRPr lang="es-CO" dirty="0"/>
          </a:p>
        </p:txBody>
      </p:sp>
    </p:spTree>
    <p:extLst>
      <p:ext uri="{BB962C8B-B14F-4D97-AF65-F5344CB8AC3E}">
        <p14:creationId xmlns:p14="http://schemas.microsoft.com/office/powerpoint/2010/main" val="322961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76664"/>
          </a:xfrm>
        </p:spPr>
        <p:txBody>
          <a:bodyPr>
            <a:normAutofit/>
          </a:bodyPr>
          <a:lstStyle/>
          <a:p>
            <a:r>
              <a:rPr lang="es-CO" dirty="0" smtClean="0">
                <a:effectLst/>
              </a:rPr>
              <a:t>Sin la ayuda de un servidor </a:t>
            </a:r>
            <a:r>
              <a:rPr lang="es-CO" b="1" dirty="0" smtClean="0">
                <a:effectLst/>
              </a:rPr>
              <a:t>DHCP</a:t>
            </a:r>
            <a:r>
              <a:rPr lang="es-CO" dirty="0" smtClean="0">
                <a:effectLst/>
              </a:rPr>
              <a:t>, tendrían que configurarse de forma manual cada dirección IP de cada anfitrión que pertenezca a una Red de Área Local. Si un anfitrión se traslada hacia otra ubicación donde existe otra Red de Área Local, se tendrá que configurar otra dirección IP diferente para poder unirse a esta nueva Red de Área Local. Un servidor </a:t>
            </a:r>
            <a:r>
              <a:rPr lang="es-CO" b="1" dirty="0" smtClean="0">
                <a:effectLst/>
              </a:rPr>
              <a:t>DHCP</a:t>
            </a:r>
            <a:r>
              <a:rPr lang="es-CO" dirty="0" smtClean="0">
                <a:effectLst/>
              </a:rPr>
              <a:t> entonces supervisa y distribuye, las direcciones IP de una Red de Área Local asignando una dirección IP a cada anfitrión que se una a la Red de Área Local. </a:t>
            </a:r>
            <a:endParaRPr lang="es-CO" dirty="0"/>
          </a:p>
        </p:txBody>
      </p:sp>
    </p:spTree>
    <p:extLst>
      <p:ext uri="{BB962C8B-B14F-4D97-AF65-F5344CB8AC3E}">
        <p14:creationId xmlns:p14="http://schemas.microsoft.com/office/powerpoint/2010/main" val="6617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60640"/>
          </a:xfrm>
        </p:spPr>
        <p:txBody>
          <a:bodyPr>
            <a:normAutofit fontScale="85000" lnSpcReduction="10000"/>
          </a:bodyPr>
          <a:lstStyle/>
          <a:p>
            <a:r>
              <a:rPr lang="es-CO" dirty="0" smtClean="0">
                <a:effectLst/>
              </a:rPr>
              <a:t>Existen tres métodos de asignación en el protocolo </a:t>
            </a:r>
            <a:r>
              <a:rPr lang="es-CO" b="1" dirty="0" smtClean="0">
                <a:effectLst/>
              </a:rPr>
              <a:t>DHCP</a:t>
            </a:r>
            <a:r>
              <a:rPr lang="es-CO" dirty="0" smtClean="0">
                <a:effectLst/>
              </a:rPr>
              <a:t>:</a:t>
            </a:r>
          </a:p>
          <a:p>
            <a:r>
              <a:rPr lang="es-CO" b="1" dirty="0" smtClean="0">
                <a:effectLst/>
              </a:rPr>
              <a:t>Asignación manual</a:t>
            </a:r>
            <a:r>
              <a:rPr lang="es-CO" dirty="0" smtClean="0">
                <a:effectLst/>
              </a:rPr>
              <a:t>: La asignación utiliza una tabla con direcciones </a:t>
            </a:r>
            <a:r>
              <a:rPr lang="es-CO" b="1" dirty="0" smtClean="0">
                <a:effectLst/>
              </a:rPr>
              <a:t>MAC</a:t>
            </a:r>
            <a:r>
              <a:rPr lang="es-CO" dirty="0" smtClean="0">
                <a:effectLst/>
              </a:rPr>
              <a:t> (acrónimo de </a:t>
            </a:r>
            <a:r>
              <a:rPr lang="es-CO" b="1" i="1" dirty="0" smtClean="0">
                <a:effectLst/>
              </a:rPr>
              <a:t>M</a:t>
            </a:r>
            <a:r>
              <a:rPr lang="es-CO" i="1" dirty="0" smtClean="0">
                <a:effectLst/>
              </a:rPr>
              <a:t>edia </a:t>
            </a:r>
            <a:r>
              <a:rPr lang="es-CO" b="1" i="1" dirty="0" smtClean="0">
                <a:effectLst/>
              </a:rPr>
              <a:t>A</a:t>
            </a:r>
            <a:r>
              <a:rPr lang="es-CO" i="1" dirty="0" smtClean="0">
                <a:effectLst/>
              </a:rPr>
              <a:t>ccess </a:t>
            </a:r>
            <a:r>
              <a:rPr lang="es-CO" b="1" i="1" dirty="0" smtClean="0">
                <a:effectLst/>
              </a:rPr>
              <a:t>C</a:t>
            </a:r>
            <a:r>
              <a:rPr lang="es-CO" i="1" dirty="0" smtClean="0">
                <a:effectLst/>
              </a:rPr>
              <a:t>ontrol </a:t>
            </a:r>
            <a:r>
              <a:rPr lang="es-CO" b="1" i="1" dirty="0" err="1" smtClean="0">
                <a:effectLst/>
              </a:rPr>
              <a:t>A</a:t>
            </a:r>
            <a:r>
              <a:rPr lang="es-CO" i="1" dirty="0" err="1" smtClean="0">
                <a:effectLst/>
              </a:rPr>
              <a:t>ddress</a:t>
            </a:r>
            <a:r>
              <a:rPr lang="es-CO" dirty="0" smtClean="0">
                <a:effectLst/>
              </a:rPr>
              <a:t>, que se traduce como dirección de Control de Acceso al Medio). Sólo los anfitriones con una dirección </a:t>
            </a:r>
            <a:r>
              <a:rPr lang="es-CO" b="1" dirty="0" smtClean="0">
                <a:effectLst/>
              </a:rPr>
              <a:t>MAC</a:t>
            </a:r>
            <a:r>
              <a:rPr lang="es-CO" dirty="0" smtClean="0">
                <a:effectLst/>
              </a:rPr>
              <a:t> definida en dicha tabla recibirá el IP asignada en la misma tabla. </a:t>
            </a:r>
            <a:r>
              <a:rPr lang="es-CO" dirty="0" err="1" smtClean="0">
                <a:effectLst/>
              </a:rPr>
              <a:t>Ésto</a:t>
            </a:r>
            <a:r>
              <a:rPr lang="es-CO" dirty="0" smtClean="0">
                <a:effectLst/>
              </a:rPr>
              <a:t> se hace a través del parámetro </a:t>
            </a:r>
            <a:r>
              <a:rPr lang="es-CO" b="1" dirty="0" smtClean="0">
                <a:effectLst/>
              </a:rPr>
              <a:t>hardware </a:t>
            </a:r>
            <a:r>
              <a:rPr lang="es-CO" b="1" dirty="0" err="1" smtClean="0">
                <a:effectLst/>
              </a:rPr>
              <a:t>ethernet</a:t>
            </a:r>
            <a:r>
              <a:rPr lang="es-CO" dirty="0" smtClean="0">
                <a:effectLst/>
              </a:rPr>
              <a:t> combinado con </a:t>
            </a:r>
            <a:r>
              <a:rPr lang="es-CO" b="1" dirty="0" err="1" smtClean="0">
                <a:effectLst/>
              </a:rPr>
              <a:t>deny</a:t>
            </a:r>
            <a:r>
              <a:rPr lang="es-CO" b="1" dirty="0" smtClean="0">
                <a:effectLst/>
              </a:rPr>
              <a:t> </a:t>
            </a:r>
            <a:r>
              <a:rPr lang="es-CO" b="1" dirty="0" err="1" smtClean="0">
                <a:effectLst/>
              </a:rPr>
              <a:t>unknown-clients</a:t>
            </a:r>
            <a:r>
              <a:rPr lang="es-CO" dirty="0" smtClean="0">
                <a:effectLst/>
              </a:rPr>
              <a:t>.</a:t>
            </a:r>
          </a:p>
          <a:p>
            <a:r>
              <a:rPr lang="es-CO" b="1" dirty="0" smtClean="0">
                <a:effectLst/>
              </a:rPr>
              <a:t>Asignación automática</a:t>
            </a:r>
            <a:r>
              <a:rPr lang="es-CO" dirty="0" smtClean="0">
                <a:effectLst/>
              </a:rPr>
              <a:t>: Una dirección de IP disponible dentro de un rango determinado se asigna permanentemente al anfitrión que la requiera.</a:t>
            </a:r>
          </a:p>
          <a:p>
            <a:endParaRPr lang="es-CO" dirty="0"/>
          </a:p>
        </p:txBody>
      </p:sp>
    </p:spTree>
    <p:extLst>
      <p:ext uri="{BB962C8B-B14F-4D97-AF65-F5344CB8AC3E}">
        <p14:creationId xmlns:p14="http://schemas.microsoft.com/office/powerpoint/2010/main" val="7185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88632"/>
          </a:xfrm>
        </p:spPr>
        <p:txBody>
          <a:bodyPr>
            <a:normAutofit lnSpcReduction="10000"/>
          </a:bodyPr>
          <a:lstStyle/>
          <a:p>
            <a:r>
              <a:rPr lang="es-CO" b="1" dirty="0" smtClean="0">
                <a:effectLst/>
              </a:rPr>
              <a:t>Asignación dinámica</a:t>
            </a:r>
            <a:r>
              <a:rPr lang="es-CO" dirty="0" smtClean="0">
                <a:effectLst/>
              </a:rPr>
              <a:t>: Se determina arbitrariamente un rango de direcciones IP y cada anfitrión conectado a la red está configurada para solicitar su dirección IP al servidor cuando se inicia el dispositivo de red, </a:t>
            </a:r>
            <a:r>
              <a:rPr lang="es-CO" b="1" dirty="0" smtClean="0">
                <a:effectLst/>
              </a:rPr>
              <a:t>utilizando un intervalo de tiempo controlable</a:t>
            </a:r>
            <a:r>
              <a:rPr lang="es-CO" dirty="0" smtClean="0">
                <a:effectLst/>
              </a:rPr>
              <a:t> (parámetros </a:t>
            </a:r>
            <a:r>
              <a:rPr lang="es-CO" b="1" dirty="0" smtClean="0">
                <a:effectLst/>
              </a:rPr>
              <a:t>default-</a:t>
            </a:r>
            <a:r>
              <a:rPr lang="es-CO" b="1" dirty="0" err="1" smtClean="0">
                <a:effectLst/>
              </a:rPr>
              <a:t>lease</a:t>
            </a:r>
            <a:r>
              <a:rPr lang="es-CO" b="1" dirty="0" smtClean="0">
                <a:effectLst/>
              </a:rPr>
              <a:t>-time</a:t>
            </a:r>
            <a:r>
              <a:rPr lang="es-CO" dirty="0" smtClean="0">
                <a:effectLst/>
              </a:rPr>
              <a:t> y </a:t>
            </a:r>
            <a:r>
              <a:rPr lang="es-CO" b="1" dirty="0" err="1" smtClean="0">
                <a:effectLst/>
              </a:rPr>
              <a:t>max</a:t>
            </a:r>
            <a:r>
              <a:rPr lang="es-CO" b="1" dirty="0" smtClean="0">
                <a:effectLst/>
              </a:rPr>
              <a:t>-</a:t>
            </a:r>
            <a:r>
              <a:rPr lang="es-CO" b="1" dirty="0" err="1" smtClean="0">
                <a:effectLst/>
              </a:rPr>
              <a:t>lease</a:t>
            </a:r>
            <a:r>
              <a:rPr lang="es-CO" b="1" dirty="0" smtClean="0">
                <a:effectLst/>
              </a:rPr>
              <a:t>-time</a:t>
            </a:r>
            <a:r>
              <a:rPr lang="es-CO" dirty="0" smtClean="0">
                <a:effectLst/>
              </a:rPr>
              <a:t>), de modo que la asignación de direcciones IP es de manera temporal y éstas se reutilizan de forma dinámica.</a:t>
            </a:r>
          </a:p>
          <a:p>
            <a:r>
              <a:rPr lang="es-CO" dirty="0" smtClean="0">
                <a:effectLst/>
              </a:rPr>
              <a:t>URL: </a:t>
            </a:r>
            <a:r>
              <a:rPr lang="es-CO" dirty="0" smtClean="0">
                <a:effectLst/>
                <a:hlinkClick r:id="rId2"/>
              </a:rPr>
              <a:t>http://www.ietf.org/rfc/rfc2131.txt</a:t>
            </a:r>
            <a:r>
              <a:rPr lang="es-CO" dirty="0" smtClean="0">
                <a:effectLst/>
              </a:rPr>
              <a:t> y </a:t>
            </a:r>
            <a:r>
              <a:rPr lang="es-CO" dirty="0" smtClean="0">
                <a:effectLst/>
                <a:hlinkClick r:id="rId3"/>
              </a:rPr>
              <a:t>http://www.ietf.org/rfc/rfc2132.txt</a:t>
            </a:r>
            <a:r>
              <a:rPr lang="es-CO" dirty="0" smtClean="0">
                <a:effectLst/>
              </a:rPr>
              <a:t> </a:t>
            </a:r>
            <a:endParaRPr lang="es-CO" dirty="0"/>
          </a:p>
        </p:txBody>
      </p:sp>
    </p:spTree>
    <p:extLst>
      <p:ext uri="{BB962C8B-B14F-4D97-AF65-F5344CB8AC3E}">
        <p14:creationId xmlns:p14="http://schemas.microsoft.com/office/powerpoint/2010/main" val="188322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H</a:t>
            </a:r>
            <a:r>
              <a:rPr lang="es-CO" dirty="0" smtClean="0">
                <a:effectLst/>
              </a:rPr>
              <a:t>erramientas para el protocolo </a:t>
            </a:r>
            <a:r>
              <a:rPr lang="es-CO" b="1" dirty="0" smtClean="0">
                <a:effectLst/>
              </a:rPr>
              <a:t>DHCP</a:t>
            </a:r>
            <a:endParaRPr lang="es-CO" dirty="0"/>
          </a:p>
        </p:txBody>
      </p:sp>
      <p:sp>
        <p:nvSpPr>
          <p:cNvPr id="3" name="2 Marcador de contenido"/>
          <p:cNvSpPr>
            <a:spLocks noGrp="1"/>
          </p:cNvSpPr>
          <p:nvPr>
            <p:ph idx="1"/>
          </p:nvPr>
        </p:nvSpPr>
        <p:spPr>
          <a:xfrm>
            <a:off x="457200" y="1412776"/>
            <a:ext cx="8229600" cy="5112568"/>
          </a:xfrm>
        </p:spPr>
        <p:txBody>
          <a:bodyPr>
            <a:normAutofit fontScale="85000" lnSpcReduction="10000"/>
          </a:bodyPr>
          <a:lstStyle/>
          <a:p>
            <a:r>
              <a:rPr lang="es-CO" b="1" dirty="0" smtClean="0">
                <a:effectLst/>
              </a:rPr>
              <a:t>Servidor DHCP.</a:t>
            </a:r>
            <a:endParaRPr lang="es-CO" dirty="0" smtClean="0">
              <a:effectLst/>
            </a:endParaRPr>
          </a:p>
          <a:p>
            <a:r>
              <a:rPr lang="es-CO" b="1" dirty="0" smtClean="0">
                <a:effectLst/>
              </a:rPr>
              <a:t>Cliente DHCP.</a:t>
            </a:r>
            <a:endParaRPr lang="es-CO" dirty="0" smtClean="0">
              <a:effectLst/>
            </a:endParaRPr>
          </a:p>
          <a:p>
            <a:r>
              <a:rPr lang="es-CO" b="1" dirty="0" smtClean="0">
                <a:effectLst/>
              </a:rPr>
              <a:t>Agente de retransmisión.</a:t>
            </a:r>
            <a:endParaRPr lang="es-CO" dirty="0" smtClean="0">
              <a:effectLst/>
            </a:endParaRPr>
          </a:p>
          <a:p>
            <a:r>
              <a:rPr lang="es-CO" dirty="0" smtClean="0">
                <a:effectLst/>
              </a:rPr>
              <a:t>Dichas herramientas utilizan un </a:t>
            </a:r>
            <a:r>
              <a:rPr lang="es-CO" b="1" dirty="0" smtClean="0">
                <a:effectLst/>
              </a:rPr>
              <a:t>API</a:t>
            </a:r>
            <a:r>
              <a:rPr lang="es-CO" dirty="0" smtClean="0">
                <a:effectLst/>
              </a:rPr>
              <a:t> (</a:t>
            </a:r>
            <a:r>
              <a:rPr lang="es-CO" b="1" dirty="0" err="1" smtClean="0">
                <a:effectLst/>
              </a:rPr>
              <a:t>A</a:t>
            </a:r>
            <a:r>
              <a:rPr lang="es-CO" dirty="0" err="1" smtClean="0">
                <a:effectLst/>
              </a:rPr>
              <a:t>pplication</a:t>
            </a:r>
            <a:r>
              <a:rPr lang="es-CO" dirty="0" smtClean="0">
                <a:effectLst/>
              </a:rPr>
              <a:t> </a:t>
            </a:r>
            <a:r>
              <a:rPr lang="es-CO" b="1" dirty="0" err="1" smtClean="0">
                <a:effectLst/>
              </a:rPr>
              <a:t>P</a:t>
            </a:r>
            <a:r>
              <a:rPr lang="es-CO" dirty="0" err="1" smtClean="0">
                <a:effectLst/>
              </a:rPr>
              <a:t>rogramming</a:t>
            </a:r>
            <a:r>
              <a:rPr lang="es-CO" dirty="0" smtClean="0">
                <a:effectLst/>
              </a:rPr>
              <a:t> </a:t>
            </a:r>
            <a:r>
              <a:rPr lang="es-CO" b="1" dirty="0" smtClean="0">
                <a:effectLst/>
              </a:rPr>
              <a:t>I</a:t>
            </a:r>
            <a:r>
              <a:rPr lang="es-CO" dirty="0" smtClean="0">
                <a:effectLst/>
              </a:rPr>
              <a:t>nterface o Interfaz de Programación de Aplicaciones) modular diseñado para ser lo suficientemente general para ser utilizado con facilidad en los sistemas operativos que cumplen el estándar </a:t>
            </a:r>
            <a:r>
              <a:rPr lang="es-CO" b="1" dirty="0" smtClean="0">
                <a:effectLst/>
              </a:rPr>
              <a:t>POSIX</a:t>
            </a:r>
            <a:r>
              <a:rPr lang="es-CO" dirty="0" smtClean="0">
                <a:effectLst/>
              </a:rPr>
              <a:t> (</a:t>
            </a:r>
            <a:r>
              <a:rPr lang="es-CO" b="1" i="1" dirty="0" smtClean="0">
                <a:effectLst/>
              </a:rPr>
              <a:t>P</a:t>
            </a:r>
            <a:r>
              <a:rPr lang="es-CO" i="1" dirty="0" smtClean="0">
                <a:effectLst/>
              </a:rPr>
              <a:t>ortable </a:t>
            </a:r>
            <a:r>
              <a:rPr lang="es-CO" b="1" i="1" dirty="0" err="1" smtClean="0">
                <a:effectLst/>
              </a:rPr>
              <a:t>O</a:t>
            </a:r>
            <a:r>
              <a:rPr lang="es-CO" i="1" dirty="0" err="1" smtClean="0">
                <a:effectLst/>
              </a:rPr>
              <a:t>perating</a:t>
            </a:r>
            <a:r>
              <a:rPr lang="es-CO" i="1" dirty="0" smtClean="0">
                <a:effectLst/>
              </a:rPr>
              <a:t> </a:t>
            </a:r>
            <a:r>
              <a:rPr lang="es-CO" b="1" i="1" dirty="0" err="1" smtClean="0">
                <a:effectLst/>
              </a:rPr>
              <a:t>S</a:t>
            </a:r>
            <a:r>
              <a:rPr lang="es-CO" i="1" dirty="0" err="1" smtClean="0">
                <a:effectLst/>
              </a:rPr>
              <a:t>ystem</a:t>
            </a:r>
            <a:r>
              <a:rPr lang="es-CO" i="1" dirty="0" smtClean="0">
                <a:effectLst/>
              </a:rPr>
              <a:t> </a:t>
            </a:r>
            <a:r>
              <a:rPr lang="es-CO" b="1" i="1" dirty="0" smtClean="0">
                <a:effectLst/>
              </a:rPr>
              <a:t>I</a:t>
            </a:r>
            <a:r>
              <a:rPr lang="es-CO" i="1" dirty="0" smtClean="0">
                <a:effectLst/>
              </a:rPr>
              <a:t>nterface </a:t>
            </a:r>
            <a:r>
              <a:rPr lang="es-CO" i="1" dirty="0" err="1" smtClean="0">
                <a:effectLst/>
              </a:rPr>
              <a:t>for</a:t>
            </a:r>
            <a:r>
              <a:rPr lang="es-CO" i="1" dirty="0" smtClean="0">
                <a:effectLst/>
              </a:rPr>
              <a:t> UNI</a:t>
            </a:r>
            <a:r>
              <a:rPr lang="es-CO" b="1" i="1" dirty="0" smtClean="0">
                <a:effectLst/>
              </a:rPr>
              <a:t>X</a:t>
            </a:r>
            <a:r>
              <a:rPr lang="es-CO" dirty="0" smtClean="0">
                <a:effectLst/>
              </a:rPr>
              <a:t> o interfaz portable de sistema operativo para Unix) y no-POSIX, como Windows.</a:t>
            </a:r>
          </a:p>
          <a:p>
            <a:r>
              <a:rPr lang="es-CO" dirty="0" smtClean="0">
                <a:effectLst/>
              </a:rPr>
              <a:t>URL: </a:t>
            </a:r>
            <a:r>
              <a:rPr lang="es-CO" dirty="0" smtClean="0">
                <a:effectLst/>
                <a:hlinkClick r:id="rId2"/>
              </a:rPr>
              <a:t>http://isc.org/products/DHCP/</a:t>
            </a:r>
            <a:endParaRPr lang="es-CO" dirty="0"/>
          </a:p>
        </p:txBody>
      </p:sp>
    </p:spTree>
    <p:extLst>
      <p:ext uri="{BB962C8B-B14F-4D97-AF65-F5344CB8AC3E}">
        <p14:creationId xmlns:p14="http://schemas.microsoft.com/office/powerpoint/2010/main" val="219125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rPr>
              <a:t>Equipamiento lógico necesario.</a:t>
            </a:r>
            <a:endParaRPr lang="es-CO" dirty="0"/>
          </a:p>
        </p:txBody>
      </p:sp>
      <p:sp>
        <p:nvSpPr>
          <p:cNvPr id="3" name="2 Marcador de contenido"/>
          <p:cNvSpPr>
            <a:spLocks noGrp="1"/>
          </p:cNvSpPr>
          <p:nvPr>
            <p:ph idx="1"/>
          </p:nvPr>
        </p:nvSpPr>
        <p:spPr/>
        <p:txBody>
          <a:bodyPr>
            <a:normAutofit/>
          </a:bodyPr>
          <a:lstStyle/>
          <a:p>
            <a:r>
              <a:rPr lang="es-CO" dirty="0" err="1" smtClean="0"/>
              <a:t>CentOS</a:t>
            </a:r>
            <a:r>
              <a:rPr lang="es-CO" dirty="0" smtClean="0"/>
              <a:t>, </a:t>
            </a:r>
            <a:r>
              <a:rPr lang="es-CO" dirty="0" err="1" smtClean="0"/>
              <a:t>Fedora</a:t>
            </a:r>
            <a:r>
              <a:rPr lang="es-CO" dirty="0" smtClean="0"/>
              <a:t>™ y Red </a:t>
            </a:r>
            <a:r>
              <a:rPr lang="es-CO" dirty="0" err="1" smtClean="0"/>
              <a:t>Hat</a:t>
            </a:r>
            <a:r>
              <a:rPr lang="es-CO" dirty="0" smtClean="0"/>
              <a:t>™ Enterprise Linux.</a:t>
            </a:r>
          </a:p>
          <a:p>
            <a:endParaRPr lang="es-CO" dirty="0" smtClean="0"/>
          </a:p>
          <a:p>
            <a:r>
              <a:rPr lang="es-CO" dirty="0" smtClean="0"/>
              <a:t>Ejecute lo siguiente para instalar o actualizar todo necesario:</a:t>
            </a:r>
          </a:p>
          <a:p>
            <a:endParaRPr lang="es-CO" dirty="0" smtClean="0"/>
          </a:p>
          <a:p>
            <a:pPr marL="0" indent="0">
              <a:buNone/>
            </a:pPr>
            <a:r>
              <a:rPr lang="es-CO" dirty="0" smtClean="0"/>
              <a:t>     </a:t>
            </a:r>
            <a:r>
              <a:rPr lang="es-CO" dirty="0" err="1" smtClean="0"/>
              <a:t>yum</a:t>
            </a:r>
            <a:r>
              <a:rPr lang="es-CO" dirty="0" smtClean="0"/>
              <a:t> -y </a:t>
            </a:r>
            <a:r>
              <a:rPr lang="es-CO" dirty="0" err="1" smtClean="0"/>
              <a:t>install</a:t>
            </a:r>
            <a:r>
              <a:rPr lang="es-CO" dirty="0" smtClean="0"/>
              <a:t> </a:t>
            </a:r>
            <a:r>
              <a:rPr lang="es-CO" dirty="0" err="1" smtClean="0"/>
              <a:t>dhcp</a:t>
            </a:r>
            <a:endParaRPr lang="es-CO" dirty="0" smtClean="0"/>
          </a:p>
          <a:p>
            <a:pPr marL="0" indent="0">
              <a:buNone/>
            </a:pPr>
            <a:endParaRPr lang="es-CO" dirty="0" smtClean="0"/>
          </a:p>
          <a:p>
            <a:endParaRPr lang="es-CO" dirty="0"/>
          </a:p>
        </p:txBody>
      </p:sp>
    </p:spTree>
    <p:extLst>
      <p:ext uri="{BB962C8B-B14F-4D97-AF65-F5344CB8AC3E}">
        <p14:creationId xmlns:p14="http://schemas.microsoft.com/office/powerpoint/2010/main" val="182840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effectLst/>
              </a:rPr>
              <a:t>Modificaciones necesarias en el muro cortafuegos</a:t>
            </a:r>
            <a:endParaRPr lang="es-CO" dirty="0"/>
          </a:p>
        </p:txBody>
      </p:sp>
      <p:sp>
        <p:nvSpPr>
          <p:cNvPr id="3" name="2 Marcador de contenido"/>
          <p:cNvSpPr>
            <a:spLocks noGrp="1"/>
          </p:cNvSpPr>
          <p:nvPr>
            <p:ph idx="1"/>
          </p:nvPr>
        </p:nvSpPr>
        <p:spPr>
          <a:xfrm>
            <a:off x="457200" y="1600200"/>
            <a:ext cx="8229600" cy="4925144"/>
          </a:xfrm>
        </p:spPr>
        <p:txBody>
          <a:bodyPr>
            <a:normAutofit fontScale="55000" lnSpcReduction="20000"/>
          </a:bodyPr>
          <a:lstStyle/>
          <a:p>
            <a:r>
              <a:rPr lang="es-CO" dirty="0" smtClean="0"/>
              <a:t>Por lo general, jamás se abren puertos de DHCP a las redes públicas. Es necesario abrir los puerto 67 y 68 (BOOTPS y BOOTPC) por UDP, tanto para trafico entrante como saliente.</a:t>
            </a:r>
          </a:p>
          <a:p>
            <a:endParaRPr lang="es-CO" dirty="0" smtClean="0"/>
          </a:p>
          <a:p>
            <a:r>
              <a:rPr lang="es-CO" dirty="0" smtClean="0"/>
              <a:t>Servicio </a:t>
            </a:r>
            <a:r>
              <a:rPr lang="es-CO" dirty="0" err="1" smtClean="0"/>
              <a:t>iptables</a:t>
            </a:r>
            <a:r>
              <a:rPr lang="es-CO" dirty="0" smtClean="0"/>
              <a:t>. Asumiendo que el servicio funcionará a través de la interfaz eth1, puede utilizar el mandato </a:t>
            </a:r>
            <a:r>
              <a:rPr lang="es-CO" dirty="0" err="1" smtClean="0"/>
              <a:t>iptables</a:t>
            </a:r>
            <a:r>
              <a:rPr lang="es-CO" dirty="0" smtClean="0"/>
              <a:t> del siguiente modo:</a:t>
            </a:r>
          </a:p>
          <a:p>
            <a:pPr marL="0" indent="0">
              <a:buNone/>
            </a:pPr>
            <a:r>
              <a:rPr lang="es-CO" dirty="0"/>
              <a:t> </a:t>
            </a:r>
            <a:r>
              <a:rPr lang="es-CO" dirty="0" smtClean="0"/>
              <a:t>      </a:t>
            </a:r>
            <a:r>
              <a:rPr lang="es-CO" dirty="0" err="1" smtClean="0"/>
              <a:t>iptables</a:t>
            </a:r>
            <a:r>
              <a:rPr lang="es-CO" dirty="0" smtClean="0"/>
              <a:t> -A INPUT -i eth1 -p </a:t>
            </a:r>
            <a:r>
              <a:rPr lang="es-CO" dirty="0" err="1" smtClean="0"/>
              <a:t>udp</a:t>
            </a:r>
            <a:r>
              <a:rPr lang="es-CO" dirty="0" smtClean="0"/>
              <a:t> -m </a:t>
            </a:r>
            <a:r>
              <a:rPr lang="es-CO" dirty="0" err="1" smtClean="0"/>
              <a:t>state</a:t>
            </a:r>
            <a:r>
              <a:rPr lang="es-CO" dirty="0" smtClean="0"/>
              <a:t> --</a:t>
            </a:r>
            <a:r>
              <a:rPr lang="es-CO" dirty="0" err="1" smtClean="0"/>
              <a:t>state</a:t>
            </a:r>
            <a:r>
              <a:rPr lang="es-CO" dirty="0" smtClean="0"/>
              <a:t> NEW -m </a:t>
            </a:r>
            <a:r>
              <a:rPr lang="es-CO" dirty="0" err="1" smtClean="0"/>
              <a:t>udp</a:t>
            </a:r>
            <a:r>
              <a:rPr lang="es-CO" dirty="0" smtClean="0"/>
              <a:t> \</a:t>
            </a:r>
          </a:p>
          <a:p>
            <a:pPr marL="0" indent="0">
              <a:buNone/>
            </a:pPr>
            <a:r>
              <a:rPr lang="es-CO" dirty="0"/>
              <a:t> </a:t>
            </a:r>
            <a:r>
              <a:rPr lang="es-CO" dirty="0" smtClean="0"/>
              <a:t>              --sport 67:68 --</a:t>
            </a:r>
            <a:r>
              <a:rPr lang="es-CO" dirty="0" err="1" smtClean="0"/>
              <a:t>dport</a:t>
            </a:r>
            <a:r>
              <a:rPr lang="es-CO" dirty="0" smtClean="0"/>
              <a:t> 67:68 -j ACCEPT</a:t>
            </a:r>
          </a:p>
          <a:p>
            <a:pPr marL="0" indent="0">
              <a:buNone/>
            </a:pPr>
            <a:r>
              <a:rPr lang="es-CO" dirty="0" smtClean="0"/>
              <a:t>                 </a:t>
            </a:r>
            <a:r>
              <a:rPr lang="es-CO" dirty="0" err="1" smtClean="0"/>
              <a:t>service</a:t>
            </a:r>
            <a:r>
              <a:rPr lang="es-CO" dirty="0" smtClean="0"/>
              <a:t> </a:t>
            </a:r>
            <a:r>
              <a:rPr lang="es-CO" dirty="0" err="1" smtClean="0"/>
              <a:t>iptables</a:t>
            </a:r>
            <a:r>
              <a:rPr lang="es-CO" dirty="0" smtClean="0"/>
              <a:t> </a:t>
            </a:r>
            <a:r>
              <a:rPr lang="es-CO" dirty="0" err="1" smtClean="0"/>
              <a:t>save</a:t>
            </a:r>
            <a:endParaRPr lang="es-CO" dirty="0" smtClean="0"/>
          </a:p>
          <a:p>
            <a:pPr marL="0" indent="0">
              <a:buNone/>
            </a:pPr>
            <a:endParaRPr lang="es-CO" dirty="0" smtClean="0"/>
          </a:p>
          <a:p>
            <a:r>
              <a:rPr lang="es-CO" dirty="0" smtClean="0"/>
              <a:t>O bien edite el archivo /</a:t>
            </a:r>
            <a:r>
              <a:rPr lang="es-CO" dirty="0" err="1" smtClean="0"/>
              <a:t>etc</a:t>
            </a:r>
            <a:r>
              <a:rPr lang="es-CO" dirty="0" smtClean="0"/>
              <a:t>/</a:t>
            </a:r>
            <a:r>
              <a:rPr lang="es-CO" dirty="0" err="1" smtClean="0"/>
              <a:t>sysconfig</a:t>
            </a:r>
            <a:r>
              <a:rPr lang="es-CO" dirty="0" smtClean="0"/>
              <a:t>/</a:t>
            </a:r>
            <a:r>
              <a:rPr lang="es-CO" dirty="0" err="1" smtClean="0"/>
              <a:t>iptables</a:t>
            </a:r>
            <a:r>
              <a:rPr lang="es-CO" dirty="0" smtClean="0"/>
              <a:t>:</a:t>
            </a:r>
          </a:p>
          <a:p>
            <a:pPr marL="0" indent="0">
              <a:buNone/>
            </a:pPr>
            <a:r>
              <a:rPr lang="es-CO" dirty="0" smtClean="0"/>
              <a:t>       </a:t>
            </a:r>
            <a:r>
              <a:rPr lang="es-CO" dirty="0" err="1" smtClean="0"/>
              <a:t>vim</a:t>
            </a:r>
            <a:r>
              <a:rPr lang="es-CO" dirty="0" smtClean="0"/>
              <a:t> /</a:t>
            </a:r>
            <a:r>
              <a:rPr lang="es-CO" dirty="0" err="1" smtClean="0"/>
              <a:t>etc</a:t>
            </a:r>
            <a:r>
              <a:rPr lang="es-CO" dirty="0" smtClean="0"/>
              <a:t>/</a:t>
            </a:r>
            <a:r>
              <a:rPr lang="es-CO" dirty="0" err="1" smtClean="0"/>
              <a:t>sysconfig</a:t>
            </a:r>
            <a:r>
              <a:rPr lang="es-CO" dirty="0" smtClean="0"/>
              <a:t>/</a:t>
            </a:r>
            <a:r>
              <a:rPr lang="es-CO" dirty="0" err="1" smtClean="0"/>
              <a:t>iptables</a:t>
            </a:r>
            <a:endParaRPr lang="es-CO" dirty="0" smtClean="0"/>
          </a:p>
          <a:p>
            <a:r>
              <a:rPr lang="es-CO" dirty="0" smtClean="0"/>
              <a:t>Y añada el siguiente contenido:</a:t>
            </a:r>
          </a:p>
          <a:p>
            <a:pPr marL="0" indent="0">
              <a:buNone/>
            </a:pPr>
            <a:r>
              <a:rPr lang="es-CO" dirty="0" smtClean="0"/>
              <a:t>       -A INPUT -i eth1 -p </a:t>
            </a:r>
            <a:r>
              <a:rPr lang="es-CO" dirty="0" err="1" smtClean="0"/>
              <a:t>udp</a:t>
            </a:r>
            <a:r>
              <a:rPr lang="es-CO" dirty="0" smtClean="0"/>
              <a:t> -m </a:t>
            </a:r>
            <a:r>
              <a:rPr lang="es-CO" dirty="0" err="1" smtClean="0"/>
              <a:t>state</a:t>
            </a:r>
            <a:r>
              <a:rPr lang="es-CO" dirty="0" smtClean="0"/>
              <a:t> --</a:t>
            </a:r>
            <a:r>
              <a:rPr lang="es-CO" dirty="0" err="1" smtClean="0"/>
              <a:t>state</a:t>
            </a:r>
            <a:r>
              <a:rPr lang="es-CO" dirty="0" smtClean="0"/>
              <a:t> NEW -m </a:t>
            </a:r>
            <a:r>
              <a:rPr lang="es-CO" dirty="0" err="1" smtClean="0"/>
              <a:t>udp</a:t>
            </a:r>
            <a:r>
              <a:rPr lang="es-CO" dirty="0" smtClean="0"/>
              <a:t> --sport 67:68 --</a:t>
            </a:r>
            <a:r>
              <a:rPr lang="es-CO" dirty="0" err="1" smtClean="0"/>
              <a:t>dport</a:t>
            </a:r>
            <a:r>
              <a:rPr lang="es-CO" dirty="0" smtClean="0"/>
              <a:t> 67:68 -j ACCEPT</a:t>
            </a:r>
          </a:p>
          <a:p>
            <a:r>
              <a:rPr lang="es-CO" dirty="0" smtClean="0"/>
              <a:t>Reinicie el servicio </a:t>
            </a:r>
            <a:r>
              <a:rPr lang="es-CO" dirty="0" err="1" smtClean="0"/>
              <a:t>iptables</a:t>
            </a:r>
            <a:r>
              <a:rPr lang="es-CO" dirty="0" smtClean="0"/>
              <a:t> a fin de que surtan efecto los cambios.</a:t>
            </a:r>
          </a:p>
          <a:p>
            <a:pPr marL="0" indent="0">
              <a:buNone/>
            </a:pPr>
            <a:r>
              <a:rPr lang="es-CO" dirty="0"/>
              <a:t> </a:t>
            </a:r>
            <a:r>
              <a:rPr lang="es-CO" dirty="0" smtClean="0"/>
              <a:t>        </a:t>
            </a:r>
            <a:r>
              <a:rPr lang="es-CO" dirty="0" err="1" smtClean="0"/>
              <a:t>service</a:t>
            </a:r>
            <a:r>
              <a:rPr lang="es-CO" dirty="0" smtClean="0"/>
              <a:t> </a:t>
            </a:r>
            <a:r>
              <a:rPr lang="es-CO" dirty="0" err="1" smtClean="0"/>
              <a:t>iptables</a:t>
            </a:r>
            <a:r>
              <a:rPr lang="es-CO" dirty="0" smtClean="0"/>
              <a:t> </a:t>
            </a:r>
            <a:r>
              <a:rPr lang="es-CO" dirty="0" err="1" smtClean="0"/>
              <a:t>restart</a:t>
            </a:r>
            <a:endParaRPr lang="es-CO" dirty="0" smtClean="0"/>
          </a:p>
          <a:p>
            <a:pPr marL="0" indent="0">
              <a:buNone/>
            </a:pPr>
            <a:endParaRPr lang="es-CO" dirty="0" smtClean="0"/>
          </a:p>
        </p:txBody>
      </p:sp>
    </p:spTree>
    <p:extLst>
      <p:ext uri="{BB962C8B-B14F-4D97-AF65-F5344CB8AC3E}">
        <p14:creationId xmlns:p14="http://schemas.microsoft.com/office/powerpoint/2010/main" val="2651147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err="1" smtClean="0">
                <a:effectLst/>
              </a:rPr>
              <a:t>SELinux</a:t>
            </a:r>
            <a:r>
              <a:rPr lang="es-CO" b="1" dirty="0" smtClean="0">
                <a:effectLst/>
              </a:rPr>
              <a:t> y el servicio </a:t>
            </a:r>
            <a:r>
              <a:rPr lang="es-CO" b="1" dirty="0" err="1" smtClean="0">
                <a:effectLst/>
              </a:rPr>
              <a:t>dhcpd</a:t>
            </a:r>
            <a:endParaRPr lang="es-CO" dirty="0"/>
          </a:p>
        </p:txBody>
      </p:sp>
      <p:sp>
        <p:nvSpPr>
          <p:cNvPr id="3" name="2 Marcador de contenido"/>
          <p:cNvSpPr>
            <a:spLocks noGrp="1"/>
          </p:cNvSpPr>
          <p:nvPr>
            <p:ph idx="1"/>
          </p:nvPr>
        </p:nvSpPr>
        <p:spPr>
          <a:xfrm>
            <a:off x="457200" y="1600200"/>
            <a:ext cx="8229600" cy="4925144"/>
          </a:xfrm>
        </p:spPr>
        <p:txBody>
          <a:bodyPr>
            <a:normAutofit fontScale="77500" lnSpcReduction="20000"/>
          </a:bodyPr>
          <a:lstStyle/>
          <a:p>
            <a:r>
              <a:rPr lang="es-CO" dirty="0" smtClean="0">
                <a:effectLst/>
              </a:rPr>
              <a:t>Se recomienda encarecidamente dejar activo </a:t>
            </a:r>
            <a:r>
              <a:rPr lang="es-CO" dirty="0" err="1" smtClean="0">
                <a:effectLst/>
              </a:rPr>
              <a:t>SELinux</a:t>
            </a:r>
            <a:r>
              <a:rPr lang="es-CO" dirty="0" smtClean="0">
                <a:effectLst/>
              </a:rPr>
              <a:t> y dejar como están las políticas predeterminadas.</a:t>
            </a:r>
          </a:p>
          <a:p>
            <a:pPr marL="0" indent="0">
              <a:buNone/>
            </a:pPr>
            <a:r>
              <a:rPr lang="es-CO" dirty="0" smtClean="0"/>
              <a:t>Lo siguiente sólo aplica para </a:t>
            </a:r>
            <a:r>
              <a:rPr lang="es-CO" dirty="0" err="1" smtClean="0"/>
              <a:t>CentOS</a:t>
            </a:r>
            <a:r>
              <a:rPr lang="es-CO" dirty="0" smtClean="0"/>
              <a:t> 5 y Red </a:t>
            </a:r>
            <a:r>
              <a:rPr lang="es-CO" dirty="0" err="1" smtClean="0"/>
              <a:t>Hat</a:t>
            </a:r>
            <a:r>
              <a:rPr lang="es-CO" dirty="0" smtClean="0"/>
              <a:t> Enterprise Linux 5.</a:t>
            </a:r>
          </a:p>
          <a:p>
            <a:pPr marL="0" indent="0">
              <a:buNone/>
            </a:pPr>
            <a:endParaRPr lang="es-CO" dirty="0" smtClean="0"/>
          </a:p>
          <a:p>
            <a:pPr marL="0" indent="0">
              <a:buNone/>
            </a:pPr>
            <a:r>
              <a:rPr lang="es-CO" dirty="0" smtClean="0"/>
              <a:t>Si se desea eliminar la protección que brinda </a:t>
            </a:r>
            <a:r>
              <a:rPr lang="es-CO" dirty="0" err="1" smtClean="0"/>
              <a:t>SELinux</a:t>
            </a:r>
            <a:r>
              <a:rPr lang="es-CO" dirty="0" smtClean="0"/>
              <a:t> al servicio </a:t>
            </a:r>
            <a:r>
              <a:rPr lang="es-CO" dirty="0" err="1" smtClean="0"/>
              <a:t>dhcpd</a:t>
            </a:r>
            <a:r>
              <a:rPr lang="es-CO" dirty="0" smtClean="0"/>
              <a:t>, utilice el siguiente mandato.</a:t>
            </a:r>
          </a:p>
          <a:p>
            <a:pPr marL="0" indent="0">
              <a:buNone/>
            </a:pPr>
            <a:r>
              <a:rPr lang="es-CO" dirty="0" err="1" smtClean="0"/>
              <a:t>setsebool</a:t>
            </a:r>
            <a:r>
              <a:rPr lang="es-CO" dirty="0" smtClean="0"/>
              <a:t> -P </a:t>
            </a:r>
            <a:r>
              <a:rPr lang="es-CO" dirty="0" err="1" smtClean="0"/>
              <a:t>dhcpd_disable_trans</a:t>
            </a:r>
            <a:r>
              <a:rPr lang="es-CO" dirty="0" smtClean="0"/>
              <a:t> 1</a:t>
            </a:r>
          </a:p>
          <a:p>
            <a:pPr marL="0" indent="0">
              <a:buNone/>
            </a:pPr>
            <a:r>
              <a:rPr lang="es-CO" dirty="0" smtClean="0"/>
              <a:t>Si se desea eliminar la protección que brinda </a:t>
            </a:r>
            <a:r>
              <a:rPr lang="es-CO" dirty="0" err="1" smtClean="0"/>
              <a:t>SELinux</a:t>
            </a:r>
            <a:r>
              <a:rPr lang="es-CO" dirty="0" smtClean="0"/>
              <a:t> al sistema para funcionar como cliente DHCP, utilice el siguiente mandato.</a:t>
            </a:r>
          </a:p>
          <a:p>
            <a:pPr marL="0" indent="0">
              <a:buNone/>
            </a:pPr>
            <a:r>
              <a:rPr lang="es-CO" dirty="0" err="1" smtClean="0"/>
              <a:t>setsebool</a:t>
            </a:r>
            <a:r>
              <a:rPr lang="es-CO" dirty="0" smtClean="0"/>
              <a:t> -P </a:t>
            </a:r>
            <a:r>
              <a:rPr lang="es-CO" dirty="0" err="1" smtClean="0"/>
              <a:t>dhcpc_disable_trans</a:t>
            </a:r>
            <a:r>
              <a:rPr lang="es-CO" dirty="0" smtClean="0"/>
              <a:t> 1</a:t>
            </a:r>
          </a:p>
          <a:p>
            <a:pPr marL="0" indent="0">
              <a:buNone/>
            </a:pPr>
            <a:r>
              <a:rPr lang="es-CO" dirty="0" smtClean="0"/>
              <a:t>Ninguna de estás políticas existe en </a:t>
            </a:r>
            <a:r>
              <a:rPr lang="es-CO" dirty="0" err="1" smtClean="0"/>
              <a:t>CentOS</a:t>
            </a:r>
            <a:r>
              <a:rPr lang="es-CO" dirty="0" smtClean="0"/>
              <a:t> 6 y Red </a:t>
            </a:r>
            <a:r>
              <a:rPr lang="es-CO" dirty="0" err="1" smtClean="0"/>
              <a:t>Hat</a:t>
            </a:r>
            <a:r>
              <a:rPr lang="es-CO" dirty="0" smtClean="0"/>
              <a:t> Enterprise Linux 6.</a:t>
            </a:r>
          </a:p>
        </p:txBody>
      </p:sp>
    </p:spTree>
    <p:extLst>
      <p:ext uri="{BB962C8B-B14F-4D97-AF65-F5344CB8AC3E}">
        <p14:creationId xmlns:p14="http://schemas.microsoft.com/office/powerpoint/2010/main" val="197194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942</Words>
  <Application>Microsoft Office PowerPoint</Application>
  <PresentationFormat>Presentación en pantalla (4:3)</PresentationFormat>
  <Paragraphs>60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LOS SERVIDORES DHCP</vt:lpstr>
      <vt:lpstr>Acerca del protocolo DHCP</vt:lpstr>
      <vt:lpstr>Presentación de PowerPoint</vt:lpstr>
      <vt:lpstr>Presentación de PowerPoint</vt:lpstr>
      <vt:lpstr>Presentación de PowerPoint</vt:lpstr>
      <vt:lpstr>Herramientas para el protocolo DHCP</vt:lpstr>
      <vt:lpstr>Equipamiento lógico necesario.</vt:lpstr>
      <vt:lpstr>Modificaciones necesarias en el muro cortafuegos</vt:lpstr>
      <vt:lpstr>SELinux y el servicio dhcpd</vt:lpstr>
      <vt:lpstr>Iniciar, detener y reiniciar, el servicio dhcpd.</vt:lpstr>
      <vt:lpstr>Configurar WAN y LAN para conectarse a Internet desde el Servidor windows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SERVIDORES DHCP</dc:title>
  <dc:creator>MALEC</dc:creator>
  <cp:lastModifiedBy>MALEC</cp:lastModifiedBy>
  <cp:revision>4</cp:revision>
  <dcterms:created xsi:type="dcterms:W3CDTF">2013-05-15T21:49:48Z</dcterms:created>
  <dcterms:modified xsi:type="dcterms:W3CDTF">2013-05-15T22:34:00Z</dcterms:modified>
</cp:coreProperties>
</file>