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02" y="-4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C989617-DE05-4834-B188-1F1071E14195}" type="datetimeFigureOut">
              <a:rPr lang="es-ES" smtClean="0"/>
              <a:t>17/04/2012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5D2CDD-FE59-4158-B0DB-E6E8362AC2B5}" type="slidenum">
              <a:rPr lang="es-ES" smtClean="0"/>
              <a:t>‹Nº›</a:t>
            </a:fld>
            <a:endParaRPr lang="es-ES"/>
          </a:p>
        </p:txBody>
      </p:sp>
    </p:spTree>
    <p:extLst>
      <p:ext uri="{BB962C8B-B14F-4D97-AF65-F5344CB8AC3E}">
        <p14:creationId xmlns:p14="http://schemas.microsoft.com/office/powerpoint/2010/main" val="435301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C989617-DE05-4834-B188-1F1071E14195}" type="datetimeFigureOut">
              <a:rPr lang="es-ES" smtClean="0"/>
              <a:t>17/04/2012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5D2CDD-FE59-4158-B0DB-E6E8362AC2B5}" type="slidenum">
              <a:rPr lang="es-ES" smtClean="0"/>
              <a:t>‹Nº›</a:t>
            </a:fld>
            <a:endParaRPr lang="es-ES"/>
          </a:p>
        </p:txBody>
      </p:sp>
    </p:spTree>
    <p:extLst>
      <p:ext uri="{BB962C8B-B14F-4D97-AF65-F5344CB8AC3E}">
        <p14:creationId xmlns:p14="http://schemas.microsoft.com/office/powerpoint/2010/main" val="2433771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C989617-DE05-4834-B188-1F1071E14195}" type="datetimeFigureOut">
              <a:rPr lang="es-ES" smtClean="0"/>
              <a:t>17/04/2012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5D2CDD-FE59-4158-B0DB-E6E8362AC2B5}" type="slidenum">
              <a:rPr lang="es-ES" smtClean="0"/>
              <a:t>‹Nº›</a:t>
            </a:fld>
            <a:endParaRPr lang="es-ES"/>
          </a:p>
        </p:txBody>
      </p:sp>
    </p:spTree>
    <p:extLst>
      <p:ext uri="{BB962C8B-B14F-4D97-AF65-F5344CB8AC3E}">
        <p14:creationId xmlns:p14="http://schemas.microsoft.com/office/powerpoint/2010/main" val="2502180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C989617-DE05-4834-B188-1F1071E14195}" type="datetimeFigureOut">
              <a:rPr lang="es-ES" smtClean="0"/>
              <a:t>17/04/2012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5D2CDD-FE59-4158-B0DB-E6E8362AC2B5}" type="slidenum">
              <a:rPr lang="es-ES" smtClean="0"/>
              <a:t>‹Nº›</a:t>
            </a:fld>
            <a:endParaRPr lang="es-ES"/>
          </a:p>
        </p:txBody>
      </p:sp>
    </p:spTree>
    <p:extLst>
      <p:ext uri="{BB962C8B-B14F-4D97-AF65-F5344CB8AC3E}">
        <p14:creationId xmlns:p14="http://schemas.microsoft.com/office/powerpoint/2010/main" val="952311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C989617-DE05-4834-B188-1F1071E14195}" type="datetimeFigureOut">
              <a:rPr lang="es-ES" smtClean="0"/>
              <a:t>17/04/2012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5D2CDD-FE59-4158-B0DB-E6E8362AC2B5}" type="slidenum">
              <a:rPr lang="es-ES" smtClean="0"/>
              <a:t>‹Nº›</a:t>
            </a:fld>
            <a:endParaRPr lang="es-ES"/>
          </a:p>
        </p:txBody>
      </p:sp>
    </p:spTree>
    <p:extLst>
      <p:ext uri="{BB962C8B-B14F-4D97-AF65-F5344CB8AC3E}">
        <p14:creationId xmlns:p14="http://schemas.microsoft.com/office/powerpoint/2010/main" val="3079294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C989617-DE05-4834-B188-1F1071E14195}" type="datetimeFigureOut">
              <a:rPr lang="es-ES" smtClean="0"/>
              <a:t>17/04/2012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5D2CDD-FE59-4158-B0DB-E6E8362AC2B5}" type="slidenum">
              <a:rPr lang="es-ES" smtClean="0"/>
              <a:t>‹Nº›</a:t>
            </a:fld>
            <a:endParaRPr lang="es-ES"/>
          </a:p>
        </p:txBody>
      </p:sp>
    </p:spTree>
    <p:extLst>
      <p:ext uri="{BB962C8B-B14F-4D97-AF65-F5344CB8AC3E}">
        <p14:creationId xmlns:p14="http://schemas.microsoft.com/office/powerpoint/2010/main" val="339555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C989617-DE05-4834-B188-1F1071E14195}" type="datetimeFigureOut">
              <a:rPr lang="es-ES" smtClean="0"/>
              <a:t>17/04/2012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55D2CDD-FE59-4158-B0DB-E6E8362AC2B5}" type="slidenum">
              <a:rPr lang="es-ES" smtClean="0"/>
              <a:t>‹Nº›</a:t>
            </a:fld>
            <a:endParaRPr lang="es-ES"/>
          </a:p>
        </p:txBody>
      </p:sp>
    </p:spTree>
    <p:extLst>
      <p:ext uri="{BB962C8B-B14F-4D97-AF65-F5344CB8AC3E}">
        <p14:creationId xmlns:p14="http://schemas.microsoft.com/office/powerpoint/2010/main" val="12188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C989617-DE05-4834-B188-1F1071E14195}" type="datetimeFigureOut">
              <a:rPr lang="es-ES" smtClean="0"/>
              <a:t>17/04/2012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55D2CDD-FE59-4158-B0DB-E6E8362AC2B5}" type="slidenum">
              <a:rPr lang="es-ES" smtClean="0"/>
              <a:t>‹Nº›</a:t>
            </a:fld>
            <a:endParaRPr lang="es-ES"/>
          </a:p>
        </p:txBody>
      </p:sp>
    </p:spTree>
    <p:extLst>
      <p:ext uri="{BB962C8B-B14F-4D97-AF65-F5344CB8AC3E}">
        <p14:creationId xmlns:p14="http://schemas.microsoft.com/office/powerpoint/2010/main" val="1065262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C989617-DE05-4834-B188-1F1071E14195}" type="datetimeFigureOut">
              <a:rPr lang="es-ES" smtClean="0"/>
              <a:t>17/04/2012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55D2CDD-FE59-4158-B0DB-E6E8362AC2B5}" type="slidenum">
              <a:rPr lang="es-ES" smtClean="0"/>
              <a:t>‹Nº›</a:t>
            </a:fld>
            <a:endParaRPr lang="es-ES"/>
          </a:p>
        </p:txBody>
      </p:sp>
    </p:spTree>
    <p:extLst>
      <p:ext uri="{BB962C8B-B14F-4D97-AF65-F5344CB8AC3E}">
        <p14:creationId xmlns:p14="http://schemas.microsoft.com/office/powerpoint/2010/main" val="657445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C989617-DE05-4834-B188-1F1071E14195}" type="datetimeFigureOut">
              <a:rPr lang="es-ES" smtClean="0"/>
              <a:t>17/04/2012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5D2CDD-FE59-4158-B0DB-E6E8362AC2B5}" type="slidenum">
              <a:rPr lang="es-ES" smtClean="0"/>
              <a:t>‹Nº›</a:t>
            </a:fld>
            <a:endParaRPr lang="es-ES"/>
          </a:p>
        </p:txBody>
      </p:sp>
    </p:spTree>
    <p:extLst>
      <p:ext uri="{BB962C8B-B14F-4D97-AF65-F5344CB8AC3E}">
        <p14:creationId xmlns:p14="http://schemas.microsoft.com/office/powerpoint/2010/main" val="3555520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C989617-DE05-4834-B188-1F1071E14195}" type="datetimeFigureOut">
              <a:rPr lang="es-ES" smtClean="0"/>
              <a:t>17/04/2012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5D2CDD-FE59-4158-B0DB-E6E8362AC2B5}" type="slidenum">
              <a:rPr lang="es-ES" smtClean="0"/>
              <a:t>‹Nº›</a:t>
            </a:fld>
            <a:endParaRPr lang="es-ES"/>
          </a:p>
        </p:txBody>
      </p:sp>
    </p:spTree>
    <p:extLst>
      <p:ext uri="{BB962C8B-B14F-4D97-AF65-F5344CB8AC3E}">
        <p14:creationId xmlns:p14="http://schemas.microsoft.com/office/powerpoint/2010/main" val="2830731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989617-DE05-4834-B188-1F1071E14195}" type="datetimeFigureOut">
              <a:rPr lang="es-ES" smtClean="0"/>
              <a:t>17/04/2012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5D2CDD-FE59-4158-B0DB-E6E8362AC2B5}" type="slidenum">
              <a:rPr lang="es-ES" smtClean="0"/>
              <a:t>‹Nº›</a:t>
            </a:fld>
            <a:endParaRPr lang="es-ES"/>
          </a:p>
        </p:txBody>
      </p:sp>
    </p:spTree>
    <p:extLst>
      <p:ext uri="{BB962C8B-B14F-4D97-AF65-F5344CB8AC3E}">
        <p14:creationId xmlns:p14="http://schemas.microsoft.com/office/powerpoint/2010/main" val="2453886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ANTENAS PARABOLICAS</a:t>
            </a:r>
            <a:endParaRPr lang="es-ES" dirty="0"/>
          </a:p>
        </p:txBody>
      </p:sp>
      <p:sp>
        <p:nvSpPr>
          <p:cNvPr id="3" name="2 Subtítulo"/>
          <p:cNvSpPr>
            <a:spLocks noGrp="1"/>
          </p:cNvSpPr>
          <p:nvPr>
            <p:ph type="subTitle" idx="1"/>
          </p:nvPr>
        </p:nvSpPr>
        <p:spPr/>
        <p:txBody>
          <a:bodyPr/>
          <a:lstStyle/>
          <a:p>
            <a:endParaRPr lang="es-ES"/>
          </a:p>
        </p:txBody>
      </p:sp>
    </p:spTree>
    <p:extLst>
      <p:ext uri="{BB962C8B-B14F-4D97-AF65-F5344CB8AC3E}">
        <p14:creationId xmlns:p14="http://schemas.microsoft.com/office/powerpoint/2010/main" val="330513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pic>
        <p:nvPicPr>
          <p:cNvPr id="9218" name="Picture 2" descr="Antenas Parabólic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3" y="692696"/>
            <a:ext cx="8208912" cy="55642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2326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6336704"/>
          </a:xfrm>
        </p:spPr>
        <p:txBody>
          <a:bodyPr>
            <a:normAutofit fontScale="55000" lnSpcReduction="20000"/>
          </a:bodyPr>
          <a:lstStyle/>
          <a:p>
            <a:r>
              <a:rPr lang="es-ES" b="1" dirty="0"/>
              <a:t>SATÉLITES GEOESTACIONARIOS</a:t>
            </a:r>
            <a:endParaRPr lang="es-ES" dirty="0"/>
          </a:p>
          <a:p>
            <a:r>
              <a:rPr lang="es-ES" dirty="0"/>
              <a:t>Es un satélite artificial, situado a una determinada distancia de la superficie terrestre (concretamente del Ecuador) y a la misma velocidad de rotación que la Tierra (una vuelta en 24 horas), de forma que permanece estacionario con respecto al mismo punto de la Tierra y es visible para bastante superficie de la misma.</a:t>
            </a:r>
          </a:p>
          <a:p>
            <a:r>
              <a:rPr lang="es-ES" b="1" dirty="0"/>
              <a:t>DISTANCIA DEL SATÉLITE A LA TIERRA</a:t>
            </a:r>
            <a:endParaRPr lang="es-ES" dirty="0"/>
          </a:p>
          <a:p>
            <a:r>
              <a:rPr lang="es-ES" dirty="0"/>
              <a:t>Los satélites geoestacionarios están situados en el plano del Ecuador terrestre, por tanto están en órbita ecuatorial, y giran en el mismo sentido y a la misma velocidad angular que la Tierra. Para cumplir este requisito, la distancia a la que se ha de colocar el satélite sobre el Ecuador de la Tierra es de 35806 Km.</a:t>
            </a:r>
          </a:p>
          <a:p>
            <a:r>
              <a:rPr lang="es-ES" b="1" dirty="0"/>
              <a:t>BANDAS DE FRECUENCIAS UTILIZADAS</a:t>
            </a:r>
            <a:endParaRPr lang="es-ES" dirty="0"/>
          </a:p>
          <a:p>
            <a:r>
              <a:rPr lang="es-ES" dirty="0"/>
              <a:t>Las frecuencias utilizadas en los satélites están comprendidas en las bandas "</a:t>
            </a:r>
            <a:r>
              <a:rPr lang="es-ES" b="1" dirty="0"/>
              <a:t>C</a:t>
            </a:r>
            <a:r>
              <a:rPr lang="es-ES" dirty="0"/>
              <a:t>" y "</a:t>
            </a:r>
            <a:r>
              <a:rPr lang="es-ES" b="1" dirty="0" err="1"/>
              <a:t>Ku</a:t>
            </a:r>
            <a:r>
              <a:rPr lang="es-ES" dirty="0"/>
              <a:t>" de microondas.</a:t>
            </a:r>
          </a:p>
          <a:p>
            <a:r>
              <a:rPr lang="es-ES" dirty="0"/>
              <a:t>Dentro de las bandas "</a:t>
            </a:r>
            <a:r>
              <a:rPr lang="es-ES" b="1" dirty="0"/>
              <a:t>C</a:t>
            </a:r>
            <a:r>
              <a:rPr lang="es-ES" dirty="0"/>
              <a:t>" y "</a:t>
            </a:r>
            <a:r>
              <a:rPr lang="es-ES" b="1" dirty="0" err="1"/>
              <a:t>Ku</a:t>
            </a:r>
            <a:r>
              <a:rPr lang="es-ES" dirty="0"/>
              <a:t>", para el enlace descendente se utiliza la gama de frecuencias de los </a:t>
            </a:r>
            <a:r>
              <a:rPr lang="es-ES" b="1" dirty="0"/>
              <a:t>4GHz</a:t>
            </a:r>
            <a:r>
              <a:rPr lang="es-ES" dirty="0"/>
              <a:t> en banda </a:t>
            </a:r>
            <a:r>
              <a:rPr lang="es-ES" b="1" dirty="0"/>
              <a:t>C</a:t>
            </a:r>
            <a:r>
              <a:rPr lang="es-ES" dirty="0"/>
              <a:t> y los </a:t>
            </a:r>
            <a:r>
              <a:rPr lang="es-ES" b="1" dirty="0"/>
              <a:t>12GHz</a:t>
            </a:r>
            <a:r>
              <a:rPr lang="es-ES" dirty="0"/>
              <a:t> en banda </a:t>
            </a:r>
            <a:r>
              <a:rPr lang="es-ES" b="1" dirty="0" err="1"/>
              <a:t>Ku</a:t>
            </a:r>
            <a:r>
              <a:rPr lang="es-ES" dirty="0"/>
              <a:t>.</a:t>
            </a:r>
          </a:p>
          <a:p>
            <a:r>
              <a:rPr lang="es-ES" b="1" dirty="0"/>
              <a:t>ENLACES ASCENDENTES Y DESCENDENTES</a:t>
            </a:r>
            <a:endParaRPr lang="es-ES" dirty="0"/>
          </a:p>
          <a:p>
            <a:r>
              <a:rPr lang="es-ES" dirty="0"/>
              <a:t>Las señales llegan al satélite desde la estación en tierra por lo que se llama "Haz ascendente" y se envían a la tierra desde el satélite por el "Haz descendente".</a:t>
            </a:r>
          </a:p>
          <a:p>
            <a:r>
              <a:rPr lang="es-ES" dirty="0"/>
              <a:t>Para evitar interferencias entre los dos haces, las frecuencias de ambos son distintas. Las frecuencias del haz ascendente son mayores que las del haz descendente, debido a que a mayor frecuencia se produce mayor atenuación en el recorrido de la señal, y por tanto hay que transmitir con más potencia, y en la tierra se disponen de ella</a:t>
            </a:r>
            <a:r>
              <a:rPr lang="es-ES" dirty="0" smtClean="0"/>
              <a:t>.</a:t>
            </a:r>
            <a:endParaRPr lang="es-ES" dirty="0"/>
          </a:p>
        </p:txBody>
      </p:sp>
    </p:spTree>
    <p:extLst>
      <p:ext uri="{BB962C8B-B14F-4D97-AF65-F5344CB8AC3E}">
        <p14:creationId xmlns:p14="http://schemas.microsoft.com/office/powerpoint/2010/main" val="1385105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pic>
        <p:nvPicPr>
          <p:cNvPr id="10242" name="Picture 2" descr="Antenas Parabólic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04664"/>
            <a:ext cx="5667375" cy="2695576"/>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Antenas Parabólic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3356992"/>
            <a:ext cx="7286625" cy="2657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5006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HISPASAT y los satélites ASTRA europeos</a:t>
            </a:r>
          </a:p>
        </p:txBody>
      </p:sp>
      <p:sp>
        <p:nvSpPr>
          <p:cNvPr id="3" name="2 Marcador de contenido"/>
          <p:cNvSpPr>
            <a:spLocks noGrp="1"/>
          </p:cNvSpPr>
          <p:nvPr>
            <p:ph idx="1"/>
          </p:nvPr>
        </p:nvSpPr>
        <p:spPr>
          <a:xfrm>
            <a:off x="457200" y="1600201"/>
            <a:ext cx="8229600" cy="1252736"/>
          </a:xfrm>
        </p:spPr>
        <p:txBody>
          <a:bodyPr>
            <a:normAutofit fontScale="92500"/>
          </a:bodyPr>
          <a:lstStyle/>
          <a:p>
            <a:r>
              <a:rPr lang="es-ES" dirty="0"/>
              <a:t>Además están entre otros: EUTELSAT, INTELSAT, TELECOM, OLIMPUS, PANAMSAT, </a:t>
            </a:r>
            <a:r>
              <a:rPr lang="es-ES" dirty="0" smtClean="0"/>
              <a:t>GORIZONT</a:t>
            </a:r>
            <a:endParaRPr lang="es-ES" dirty="0"/>
          </a:p>
        </p:txBody>
      </p:sp>
      <p:pic>
        <p:nvPicPr>
          <p:cNvPr id="11266" name="Picture 2" descr="Antenas Parabólic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71304"/>
            <a:ext cx="542925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Antenas Parabólic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3356992"/>
            <a:ext cx="3495675" cy="3095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147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pic>
        <p:nvPicPr>
          <p:cNvPr id="12290" name="Picture 2" descr="Antenas Parabólic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980728"/>
            <a:ext cx="7095286" cy="4769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1803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fontScale="85000" lnSpcReduction="10000"/>
          </a:bodyPr>
          <a:lstStyle/>
          <a:p>
            <a:r>
              <a:rPr lang="es-ES" b="1" dirty="0"/>
              <a:t>ZONA DE COBERTURA DE LOS SATÉLITES</a:t>
            </a:r>
            <a:endParaRPr lang="es-ES" dirty="0"/>
          </a:p>
          <a:p>
            <a:r>
              <a:rPr lang="es-ES" dirty="0"/>
              <a:t>Es la superficie de la Tierra delimitada por un contorno de densidad de flujo de potencia (potencia/m2) constante, que permite obtener la calidad deseada de recepción en ausencia de interferencias.</a:t>
            </a:r>
          </a:p>
          <a:p>
            <a:r>
              <a:rPr lang="es-ES" dirty="0"/>
              <a:t>La zona de cobertura debe ser el área más pequeña que cubre la zona de servicio.</a:t>
            </a:r>
          </a:p>
          <a:p>
            <a:r>
              <a:rPr lang="es-ES" dirty="0"/>
              <a:t>La zona de cobertura se representa en los mapas como "Huella" de potencia del satélite en cuestión. La huella de potencia viene definida de acuerdo a la anchura del haz de la antena transmisora del satélite. Como el satélite está en el ecuador, la huella tendrá en principio forma </a:t>
            </a:r>
            <a:r>
              <a:rPr lang="es-ES" dirty="0" err="1"/>
              <a:t>ovoidal</a:t>
            </a:r>
            <a:r>
              <a:rPr lang="es-ES" dirty="0"/>
              <a:t>.</a:t>
            </a:r>
          </a:p>
          <a:p>
            <a:endParaRPr lang="es-ES" dirty="0"/>
          </a:p>
        </p:txBody>
      </p:sp>
    </p:spTree>
    <p:extLst>
      <p:ext uri="{BB962C8B-B14F-4D97-AF65-F5344CB8AC3E}">
        <p14:creationId xmlns:p14="http://schemas.microsoft.com/office/powerpoint/2010/main" val="3914566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a:t>TIPOS DE ANTENAS PARABÓLICAS</a:t>
            </a:r>
            <a:endParaRPr lang="es-ES" dirty="0"/>
          </a:p>
        </p:txBody>
      </p:sp>
      <p:sp>
        <p:nvSpPr>
          <p:cNvPr id="3" name="2 Marcador de contenido"/>
          <p:cNvSpPr>
            <a:spLocks noGrp="1"/>
          </p:cNvSpPr>
          <p:nvPr>
            <p:ph idx="1"/>
          </p:nvPr>
        </p:nvSpPr>
        <p:spPr/>
        <p:txBody>
          <a:bodyPr>
            <a:normAutofit fontScale="85000" lnSpcReduction="20000"/>
          </a:bodyPr>
          <a:lstStyle/>
          <a:p>
            <a:r>
              <a:rPr lang="es-ES" b="1" dirty="0"/>
              <a:t>Antena parabólica de foco primario:</a:t>
            </a:r>
            <a:endParaRPr lang="es-ES" dirty="0"/>
          </a:p>
          <a:p>
            <a:r>
              <a:rPr lang="es-ES" dirty="0"/>
              <a:t>La superficie de la antena es un paraboloide de revolución.</a:t>
            </a:r>
          </a:p>
          <a:p>
            <a:r>
              <a:rPr lang="es-ES" dirty="0"/>
              <a:t>Todas las ondas inciden paralelamente al eje principal se reflejan y van a parar al Foco. El Foco está centrado en el paraboloide.</a:t>
            </a:r>
          </a:p>
          <a:p>
            <a:r>
              <a:rPr lang="es-ES" dirty="0"/>
              <a:t>Tiene un rendimiento máximo del 60% aproximadamente, es decir, de toda la energía que llega a la superficie de la antena, el 60% llega al foco y se aprovecha, el resto no llega al foco y se pierde.</a:t>
            </a:r>
          </a:p>
          <a:p>
            <a:r>
              <a:rPr lang="es-ES" dirty="0"/>
              <a:t>Se suelen ver de tamaño grande, aproximadamente de 1,5 m de diámetro.</a:t>
            </a:r>
          </a:p>
          <a:p>
            <a:endParaRPr lang="es-ES" dirty="0"/>
          </a:p>
        </p:txBody>
      </p:sp>
    </p:spTree>
    <p:extLst>
      <p:ext uri="{BB962C8B-B14F-4D97-AF65-F5344CB8AC3E}">
        <p14:creationId xmlns:p14="http://schemas.microsoft.com/office/powerpoint/2010/main" val="2898223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92500" lnSpcReduction="20000"/>
          </a:bodyPr>
          <a:lstStyle/>
          <a:p>
            <a:r>
              <a:rPr lang="es-ES" b="1" dirty="0"/>
              <a:t>Antena parabólica OFFSET:</a:t>
            </a:r>
            <a:endParaRPr lang="es-ES" dirty="0"/>
          </a:p>
          <a:p>
            <a:r>
              <a:rPr lang="es-ES" dirty="0"/>
              <a:t>Este tipo de antena se obtiene recortando de grandes antenas parabólicas de forma esférica. Tienen el Foco desplazado hacia abajo, de tal forma que queda fuera de la superficie de la antena. Debido a esto, el rendimiento es algo mayor que en la de Foco primario, y llega a ser de un 70% o algo más.</a:t>
            </a:r>
          </a:p>
          <a:p>
            <a:r>
              <a:rPr lang="es-ES" dirty="0"/>
              <a:t>El diagrama de </a:t>
            </a:r>
            <a:r>
              <a:rPr lang="es-ES" dirty="0" err="1"/>
              <a:t>directividad</a:t>
            </a:r>
            <a:r>
              <a:rPr lang="es-ES" dirty="0"/>
              <a:t> tiene forma de óvalo.</a:t>
            </a:r>
          </a:p>
          <a:p>
            <a:r>
              <a:rPr lang="es-ES" dirty="0"/>
              <a:t>Las ondas que llegan a la antena, se reflejan, algunas se dirigen al foco, y el resto se pierde.</a:t>
            </a:r>
          </a:p>
          <a:p>
            <a:endParaRPr lang="es-ES" dirty="0"/>
          </a:p>
        </p:txBody>
      </p:sp>
    </p:spTree>
    <p:extLst>
      <p:ext uri="{BB962C8B-B14F-4D97-AF65-F5344CB8AC3E}">
        <p14:creationId xmlns:p14="http://schemas.microsoft.com/office/powerpoint/2010/main" val="1617740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92500" lnSpcReduction="10000"/>
          </a:bodyPr>
          <a:lstStyle/>
          <a:p>
            <a:r>
              <a:rPr lang="es-ES" b="1" dirty="0"/>
              <a:t>Antena parabólica </a:t>
            </a:r>
            <a:r>
              <a:rPr lang="es-ES" b="1" dirty="0" err="1"/>
              <a:t>Cassegrain</a:t>
            </a:r>
            <a:r>
              <a:rPr lang="es-ES" b="1" dirty="0"/>
              <a:t>:</a:t>
            </a:r>
            <a:endParaRPr lang="es-ES" dirty="0"/>
          </a:p>
          <a:p>
            <a:r>
              <a:rPr lang="es-ES" dirty="0"/>
              <a:t>Es similar a la de Foco Primario, sólo que tiene dos reflectores; el mayor apunta al lugar de recepción, y las ondas al chocar, se reflejan y van al Foco donde está el reflector menor; al chocar las ondas, van al Foco último, donde estará colocado el detector.</a:t>
            </a:r>
          </a:p>
          <a:p>
            <a:r>
              <a:rPr lang="es-ES" dirty="0"/>
              <a:t>Se suelen utilizar en antenas muy grandes, donde es difícil llegar al Foco para el mantenimiento de la antena.</a:t>
            </a:r>
          </a:p>
          <a:p>
            <a:endParaRPr lang="es-ES" dirty="0"/>
          </a:p>
        </p:txBody>
      </p:sp>
    </p:spTree>
    <p:extLst>
      <p:ext uri="{BB962C8B-B14F-4D97-AF65-F5344CB8AC3E}">
        <p14:creationId xmlns:p14="http://schemas.microsoft.com/office/powerpoint/2010/main" val="2123936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fontScale="77500" lnSpcReduction="20000"/>
          </a:bodyPr>
          <a:lstStyle/>
          <a:p>
            <a:r>
              <a:rPr lang="es-ES" b="1" dirty="0"/>
              <a:t>Antenas planas:</a:t>
            </a:r>
            <a:endParaRPr lang="es-ES" dirty="0"/>
          </a:p>
          <a:p>
            <a:r>
              <a:rPr lang="es-ES" dirty="0"/>
              <a:t>Se están utilizando mucho actualmente para la recepción de los satélites de alta potencia (DBS), como el </a:t>
            </a:r>
            <a:r>
              <a:rPr lang="es-ES" dirty="0" err="1"/>
              <a:t>Hispasat</a:t>
            </a:r>
            <a:r>
              <a:rPr lang="es-ES" dirty="0"/>
              <a:t>.</a:t>
            </a:r>
          </a:p>
          <a:p>
            <a:r>
              <a:rPr lang="es-ES" dirty="0"/>
              <a:t>Este tipo de antena no requiere un apuntamiento al satélite tan preciso, aunque lógicamente hay que orientarlas hacia el satélite determinado.</a:t>
            </a:r>
          </a:p>
          <a:p>
            <a:r>
              <a:rPr lang="es-ES" b="1" dirty="0"/>
              <a:t>HUELLA DE POTENCIA DE UN SATÉLITE</a:t>
            </a:r>
            <a:endParaRPr lang="es-ES" dirty="0"/>
          </a:p>
          <a:p>
            <a:r>
              <a:rPr lang="es-ES" dirty="0"/>
              <a:t>En una huella de potencia se indica la potencia con que emite el satélite hacia esa zona en concreto, expresándola en </a:t>
            </a:r>
            <a:r>
              <a:rPr lang="es-ES" dirty="0" err="1"/>
              <a:t>dBW</a:t>
            </a:r>
            <a:r>
              <a:rPr lang="es-ES" dirty="0"/>
              <a:t> (decibelios por vatio).</a:t>
            </a:r>
          </a:p>
          <a:p>
            <a:r>
              <a:rPr lang="es-ES" b="1" dirty="0" err="1"/>
              <a:t>dBW</a:t>
            </a:r>
            <a:r>
              <a:rPr lang="es-ES" b="1" dirty="0"/>
              <a:t> = 10 log </a:t>
            </a:r>
            <a:r>
              <a:rPr lang="es-ES" b="1" dirty="0" err="1"/>
              <a:t>Ps</a:t>
            </a:r>
            <a:r>
              <a:rPr lang="es-ES" b="1" dirty="0"/>
              <a:t> / 1W</a:t>
            </a:r>
            <a:endParaRPr lang="es-ES" dirty="0"/>
          </a:p>
          <a:p>
            <a:r>
              <a:rPr lang="es-ES" dirty="0"/>
              <a:t>Siendo </a:t>
            </a:r>
            <a:r>
              <a:rPr lang="es-ES" dirty="0" err="1"/>
              <a:t>Ps</a:t>
            </a:r>
            <a:r>
              <a:rPr lang="es-ES" dirty="0"/>
              <a:t> la potencia de salida del satélite expresada en vatios.</a:t>
            </a:r>
          </a:p>
          <a:p>
            <a:r>
              <a:rPr lang="es-ES" dirty="0"/>
              <a:t>Esto es lo que se denomina PIRE (Potencia Isotrópica Radiada Equivalente) del satélite.</a:t>
            </a:r>
          </a:p>
          <a:p>
            <a:endParaRPr lang="es-ES" dirty="0"/>
          </a:p>
        </p:txBody>
      </p:sp>
    </p:spTree>
    <p:extLst>
      <p:ext uri="{BB962C8B-B14F-4D97-AF65-F5344CB8AC3E}">
        <p14:creationId xmlns:p14="http://schemas.microsoft.com/office/powerpoint/2010/main" val="2723125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INSTALACIÓN DE ANTENAS PARABÓLICAS</a:t>
            </a:r>
            <a:endParaRPr lang="es-ES" dirty="0"/>
          </a:p>
        </p:txBody>
      </p:sp>
      <p:sp>
        <p:nvSpPr>
          <p:cNvPr id="3" name="2 Marcador de contenido"/>
          <p:cNvSpPr>
            <a:spLocks noGrp="1"/>
          </p:cNvSpPr>
          <p:nvPr>
            <p:ph idx="1"/>
          </p:nvPr>
        </p:nvSpPr>
        <p:spPr/>
        <p:txBody>
          <a:bodyPr/>
          <a:lstStyle/>
          <a:p>
            <a:endParaRPr lang="es-ES"/>
          </a:p>
        </p:txBody>
      </p:sp>
      <p:pic>
        <p:nvPicPr>
          <p:cNvPr id="1026" name="Picture 2" descr="Antenas Parabólic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548138"/>
            <a:ext cx="7704857" cy="5073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4457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CÁLCULO DE ACIMUT, ELEVACIÓN Y DESPLAZAMIENTO DE POLARIZACIÓN</a:t>
            </a:r>
            <a:endParaRPr lang="es-ES" dirty="0"/>
          </a:p>
        </p:txBody>
      </p:sp>
      <p:sp>
        <p:nvSpPr>
          <p:cNvPr id="3" name="2 Marcador de contenido"/>
          <p:cNvSpPr>
            <a:spLocks noGrp="1"/>
          </p:cNvSpPr>
          <p:nvPr>
            <p:ph idx="1"/>
          </p:nvPr>
        </p:nvSpPr>
        <p:spPr/>
        <p:txBody>
          <a:bodyPr>
            <a:normAutofit fontScale="62500" lnSpcReduction="20000"/>
          </a:bodyPr>
          <a:lstStyle/>
          <a:p>
            <a:r>
              <a:rPr lang="es-ES" dirty="0"/>
              <a:t>El ángulo de error para recibir adecuadamente el satélite es muy pequeño, del orden de 0,2º. Por ese motivo, para recibir la señal correctamente, hay que mover un poco la antena hasta encontrar el satélite con el máximo nivel de señal.</a:t>
            </a:r>
          </a:p>
          <a:p>
            <a:r>
              <a:rPr lang="es-ES" dirty="0"/>
              <a:t>Para la orientación de una antena, hay que tener en cuenta la situación geográfica del lugar de recepción y la situación del satélite.</a:t>
            </a:r>
          </a:p>
          <a:p>
            <a:r>
              <a:rPr lang="es-ES" dirty="0"/>
              <a:t>El Ecuador divide la Tierra en el hemisferio Norte y el hemisferio Sur, y el meridiano de Greenwich divide la Tierra en Este y Oeste.</a:t>
            </a:r>
          </a:p>
          <a:p>
            <a:r>
              <a:rPr lang="es-ES" dirty="0"/>
              <a:t>Las divisiones paralelas al Ecuador se denominan Paralelos, y el ángulo considerado se llama Latitud, bien Norte o bien Sur, según sea del hemisferio Norte o del hemisferio Sur.</a:t>
            </a:r>
          </a:p>
          <a:p>
            <a:r>
              <a:rPr lang="es-ES" dirty="0"/>
              <a:t>Las divisiones alrededor de Greenwich se denominan Meridianos, y el ángulo considerado se llama Longitud, bien Este o bien Oeste.</a:t>
            </a:r>
          </a:p>
          <a:p>
            <a:r>
              <a:rPr lang="es-ES" dirty="0"/>
              <a:t>El </a:t>
            </a:r>
            <a:r>
              <a:rPr lang="es-ES" u="sng" dirty="0"/>
              <a:t>Acimut</a:t>
            </a:r>
            <a:r>
              <a:rPr lang="es-ES" dirty="0"/>
              <a:t> (o azimut) es el ángulo horizontal al que hay que girar la antena, desde el polo Norte terrestre hasta encontrar el satélite. A veces se indica este ángulo con relación al polo Sur.</a:t>
            </a:r>
          </a:p>
          <a:p>
            <a:endParaRPr lang="es-ES" dirty="0"/>
          </a:p>
        </p:txBody>
      </p:sp>
    </p:spTree>
    <p:extLst>
      <p:ext uri="{BB962C8B-B14F-4D97-AF65-F5344CB8AC3E}">
        <p14:creationId xmlns:p14="http://schemas.microsoft.com/office/powerpoint/2010/main" val="3362611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5"/>
            <a:ext cx="8229600" cy="4680520"/>
          </a:xfrm>
        </p:spPr>
        <p:txBody>
          <a:bodyPr>
            <a:normAutofit fontScale="62500" lnSpcReduction="20000"/>
          </a:bodyPr>
          <a:lstStyle/>
          <a:p>
            <a:r>
              <a:rPr lang="es-ES" dirty="0"/>
              <a:t>La </a:t>
            </a:r>
            <a:r>
              <a:rPr lang="es-ES" u="sng" dirty="0"/>
              <a:t>Elevación</a:t>
            </a:r>
            <a:r>
              <a:rPr lang="es-ES" dirty="0"/>
              <a:t> es el ángulo al que hay que elevar la antena desde el horizonte para localizar el satélite en cuestión.</a:t>
            </a:r>
          </a:p>
          <a:p>
            <a:r>
              <a:rPr lang="es-ES" dirty="0"/>
              <a:t>El </a:t>
            </a:r>
            <a:r>
              <a:rPr lang="es-ES" u="sng" dirty="0"/>
              <a:t>desplazamiento de la polarización</a:t>
            </a:r>
            <a:r>
              <a:rPr lang="es-ES" dirty="0"/>
              <a:t> es el ángulo al que hay que girar el conversor de la antena para que la polarización horizontal y vertical incidan perfectamente en el conversor. En el caso de los satélites DBS, debido al uso de polarización circular, no es necesario este parámetro.</a:t>
            </a:r>
          </a:p>
          <a:p>
            <a:r>
              <a:rPr lang="es-ES" dirty="0"/>
              <a:t>Loa ángulos de Acimut, Elevación y desplazamiento de la polaridad, se pueden determinar básicamente de tres formas:</a:t>
            </a:r>
          </a:p>
          <a:p>
            <a:r>
              <a:rPr lang="es-ES" b="1" dirty="0"/>
              <a:t>a)</a:t>
            </a:r>
            <a:r>
              <a:rPr lang="es-ES" dirty="0"/>
              <a:t> Mediante cálculo matemático.</a:t>
            </a:r>
          </a:p>
          <a:p>
            <a:r>
              <a:rPr lang="es-ES" b="1" dirty="0"/>
              <a:t>b) </a:t>
            </a:r>
            <a:r>
              <a:rPr lang="es-ES" dirty="0"/>
              <a:t>Mediante tablas o gráficos realizados para cada satélite y cada país.</a:t>
            </a:r>
          </a:p>
          <a:p>
            <a:r>
              <a:rPr lang="es-ES" b="1" dirty="0"/>
              <a:t>c)</a:t>
            </a:r>
            <a:r>
              <a:rPr lang="es-ES" dirty="0"/>
              <a:t> Mediante ábaco realizado por las expresiones del apartado a).</a:t>
            </a:r>
          </a:p>
          <a:p>
            <a:r>
              <a:rPr lang="es-ES" dirty="0"/>
              <a:t>Para instalar la antena se utiliza una brújula, que indica el polo Norte magnético, que tiene un error respecto al polo Norte geográfico. Por tanto habrá que tenerlo en cuenta y corregirlo; a dicho error se le denomina Declinación magnética, y es distinta para cada lugar e incluso para cada año.</a:t>
            </a:r>
          </a:p>
          <a:p>
            <a:endParaRPr lang="es-ES" dirty="0"/>
          </a:p>
        </p:txBody>
      </p:sp>
      <p:sp>
        <p:nvSpPr>
          <p:cNvPr id="4" name="AutoShape 2" descr="Antenas Parabólicas"/>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133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8911" y="5328904"/>
            <a:ext cx="1524000"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9876" y="5181946"/>
            <a:ext cx="1524000"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25" y="4881229"/>
            <a:ext cx="1857375" cy="173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6405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7" y="307130"/>
            <a:ext cx="7848872" cy="5417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245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88482"/>
            <a:ext cx="8383944" cy="56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8559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pic>
        <p:nvPicPr>
          <p:cNvPr id="2050" name="Picture 2" descr="Antenas Parabólic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84784"/>
            <a:ext cx="7920880" cy="47331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800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pic>
        <p:nvPicPr>
          <p:cNvPr id="3074" name="Picture 2" descr="Antenas Parabólic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76672"/>
            <a:ext cx="8136904" cy="5688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335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pic>
        <p:nvPicPr>
          <p:cNvPr id="4098" name="Picture 2" descr="Antenas Parabólic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980728"/>
            <a:ext cx="8596931" cy="5359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140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pic>
        <p:nvPicPr>
          <p:cNvPr id="5122" name="Picture 2" descr="Antenas Parabólic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04664"/>
            <a:ext cx="8280920" cy="6048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5046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dirty="0"/>
          </a:p>
        </p:txBody>
      </p:sp>
      <p:sp>
        <p:nvSpPr>
          <p:cNvPr id="4" name="AutoShape 2" descr="Antenas Parabólicas"/>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5" name="AutoShape 4" descr="Antenas Parabólicas"/>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614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300" y="387434"/>
            <a:ext cx="8092132" cy="5849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0436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5" y="404664"/>
            <a:ext cx="8895658" cy="6071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846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04665"/>
            <a:ext cx="8632513"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411930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884</Words>
  <Application>Microsoft Office PowerPoint</Application>
  <PresentationFormat>Presentación en pantalla (4:3)</PresentationFormat>
  <Paragraphs>53</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ANTENAS PARABOLICAS</vt:lpstr>
      <vt:lpstr>INSTALACIÓN DE ANTENAS PARABÓLICAS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HISPASAT y los satélites ASTRA europeos</vt:lpstr>
      <vt:lpstr>Presentación de PowerPoint</vt:lpstr>
      <vt:lpstr>Presentación de PowerPoint</vt:lpstr>
      <vt:lpstr>TIPOS DE ANTENAS PARABÓLICAS</vt:lpstr>
      <vt:lpstr>Presentación de PowerPoint</vt:lpstr>
      <vt:lpstr>Presentación de PowerPoint</vt:lpstr>
      <vt:lpstr>Presentación de PowerPoint</vt:lpstr>
      <vt:lpstr>CÁLCULO DE ACIMUT, ELEVACIÓN Y DESPLAZAMIENTO DE POLARIZACIÓN</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ANTENAS PARABOLICAS</dc:title>
  <dc:creator>MALEC</dc:creator>
  <cp:lastModifiedBy>MALEC</cp:lastModifiedBy>
  <cp:revision>3</cp:revision>
  <dcterms:created xsi:type="dcterms:W3CDTF">2012-04-17T16:55:46Z</dcterms:created>
  <dcterms:modified xsi:type="dcterms:W3CDTF">2012-04-17T17:28:47Z</dcterms:modified>
</cp:coreProperties>
</file>